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2" r:id="rId1"/>
  </p:sldMasterIdLst>
  <p:notesMasterIdLst>
    <p:notesMasterId r:id="rId59"/>
  </p:notesMasterIdLst>
  <p:sldIdLst>
    <p:sldId id="256" r:id="rId2"/>
    <p:sldId id="257" r:id="rId3"/>
    <p:sldId id="258" r:id="rId4"/>
    <p:sldId id="260" r:id="rId5"/>
    <p:sldId id="568" r:id="rId6"/>
    <p:sldId id="467" r:id="rId7"/>
    <p:sldId id="444" r:id="rId8"/>
    <p:sldId id="449" r:id="rId9"/>
    <p:sldId id="524" r:id="rId10"/>
    <p:sldId id="535" r:id="rId11"/>
    <p:sldId id="493" r:id="rId12"/>
    <p:sldId id="536" r:id="rId13"/>
    <p:sldId id="525" r:id="rId14"/>
    <p:sldId id="526" r:id="rId15"/>
    <p:sldId id="537" r:id="rId16"/>
    <p:sldId id="495" r:id="rId17"/>
    <p:sldId id="527" r:id="rId18"/>
    <p:sldId id="538" r:id="rId19"/>
    <p:sldId id="529" r:id="rId20"/>
    <p:sldId id="530" r:id="rId21"/>
    <p:sldId id="531" r:id="rId22"/>
    <p:sldId id="532" r:id="rId23"/>
    <p:sldId id="496" r:id="rId24"/>
    <p:sldId id="533" r:id="rId25"/>
    <p:sldId id="534" r:id="rId26"/>
    <p:sldId id="539" r:id="rId27"/>
    <p:sldId id="569" r:id="rId28"/>
    <p:sldId id="501" r:id="rId29"/>
    <p:sldId id="540" r:id="rId30"/>
    <p:sldId id="541" r:id="rId31"/>
    <p:sldId id="570" r:id="rId32"/>
    <p:sldId id="571" r:id="rId33"/>
    <p:sldId id="572" r:id="rId34"/>
    <p:sldId id="573" r:id="rId35"/>
    <p:sldId id="574" r:id="rId36"/>
    <p:sldId id="575" r:id="rId37"/>
    <p:sldId id="576" r:id="rId38"/>
    <p:sldId id="577" r:id="rId39"/>
    <p:sldId id="578" r:id="rId40"/>
    <p:sldId id="579" r:id="rId41"/>
    <p:sldId id="580" r:id="rId42"/>
    <p:sldId id="585" r:id="rId43"/>
    <p:sldId id="586" r:id="rId44"/>
    <p:sldId id="587" r:id="rId45"/>
    <p:sldId id="588" r:id="rId46"/>
    <p:sldId id="590" r:id="rId47"/>
    <p:sldId id="591" r:id="rId48"/>
    <p:sldId id="592" r:id="rId49"/>
    <p:sldId id="593" r:id="rId50"/>
    <p:sldId id="594" r:id="rId51"/>
    <p:sldId id="595" r:id="rId52"/>
    <p:sldId id="596" r:id="rId53"/>
    <p:sldId id="597" r:id="rId54"/>
    <p:sldId id="598" r:id="rId55"/>
    <p:sldId id="599" r:id="rId56"/>
    <p:sldId id="600" r:id="rId57"/>
    <p:sldId id="601" r:id="rId5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12" autoAdjust="0"/>
    <p:restoredTop sz="94660" autoAdjust="0"/>
  </p:normalViewPr>
  <p:slideViewPr>
    <p:cSldViewPr>
      <p:cViewPr varScale="1">
        <p:scale>
          <a:sx n="67" d="100"/>
          <a:sy n="67" d="100"/>
        </p:scale>
        <p:origin x="1440"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78900CCD-8A10-4D49-BB79-792FE2AD7547}" type="datetimeFigureOut">
              <a:rPr lang="en-US"/>
              <a:pPr>
                <a:defRPr/>
              </a:pPr>
              <a:t>12/10/2015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1D8EF7D4-693D-4308-8526-5D7856EBEEC3}" type="slidenum">
              <a:rPr lang="en-US"/>
              <a:pPr>
                <a:defRPr/>
              </a:pPr>
              <a:t>‹#›</a:t>
            </a:fld>
            <a:endParaRPr lang="en-US" dirty="0"/>
          </a:p>
        </p:txBody>
      </p:sp>
    </p:spTree>
    <p:extLst>
      <p:ext uri="{BB962C8B-B14F-4D97-AF65-F5344CB8AC3E}">
        <p14:creationId xmlns:p14="http://schemas.microsoft.com/office/powerpoint/2010/main" val="425808170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a:t>
            </a:fld>
            <a:endParaRPr lang="en-US" dirty="0"/>
          </a:p>
        </p:txBody>
      </p:sp>
    </p:spTree>
    <p:extLst>
      <p:ext uri="{BB962C8B-B14F-4D97-AF65-F5344CB8AC3E}">
        <p14:creationId xmlns:p14="http://schemas.microsoft.com/office/powerpoint/2010/main" val="10355411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10</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11</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12</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13</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14</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15</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16</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17</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18</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19</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a:t>
            </a:fld>
            <a:endParaRPr lang="en-US" dirty="0"/>
          </a:p>
        </p:txBody>
      </p:sp>
    </p:spTree>
    <p:extLst>
      <p:ext uri="{BB962C8B-B14F-4D97-AF65-F5344CB8AC3E}">
        <p14:creationId xmlns:p14="http://schemas.microsoft.com/office/powerpoint/2010/main" val="30343905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20</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21</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22</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23</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24</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25</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26</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27</a:t>
            </a:fld>
            <a:endParaRPr lang="en-US" dirty="0"/>
          </a:p>
        </p:txBody>
      </p:sp>
    </p:spTree>
    <p:extLst>
      <p:ext uri="{BB962C8B-B14F-4D97-AF65-F5344CB8AC3E}">
        <p14:creationId xmlns:p14="http://schemas.microsoft.com/office/powerpoint/2010/main" val="23531208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28</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29</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a:t>
            </a:fld>
            <a:endParaRPr lang="en-US" dirty="0"/>
          </a:p>
        </p:txBody>
      </p:sp>
    </p:spTree>
    <p:extLst>
      <p:ext uri="{BB962C8B-B14F-4D97-AF65-F5344CB8AC3E}">
        <p14:creationId xmlns:p14="http://schemas.microsoft.com/office/powerpoint/2010/main" val="32276103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30</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31</a:t>
            </a:fld>
            <a:endParaRPr lang="en-US" dirty="0"/>
          </a:p>
        </p:txBody>
      </p:sp>
    </p:spTree>
    <p:extLst>
      <p:ext uri="{BB962C8B-B14F-4D97-AF65-F5344CB8AC3E}">
        <p14:creationId xmlns:p14="http://schemas.microsoft.com/office/powerpoint/2010/main" val="39052246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32</a:t>
            </a:fld>
            <a:endParaRPr lang="en-US" dirty="0"/>
          </a:p>
        </p:txBody>
      </p:sp>
    </p:spTree>
    <p:extLst>
      <p:ext uri="{BB962C8B-B14F-4D97-AF65-F5344CB8AC3E}">
        <p14:creationId xmlns:p14="http://schemas.microsoft.com/office/powerpoint/2010/main" val="41991642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33</a:t>
            </a:fld>
            <a:endParaRPr lang="en-US" dirty="0"/>
          </a:p>
        </p:txBody>
      </p:sp>
    </p:spTree>
    <p:extLst>
      <p:ext uri="{BB962C8B-B14F-4D97-AF65-F5344CB8AC3E}">
        <p14:creationId xmlns:p14="http://schemas.microsoft.com/office/powerpoint/2010/main" val="13352848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34</a:t>
            </a:fld>
            <a:endParaRPr lang="en-US" dirty="0"/>
          </a:p>
        </p:txBody>
      </p:sp>
    </p:spTree>
    <p:extLst>
      <p:ext uri="{BB962C8B-B14F-4D97-AF65-F5344CB8AC3E}">
        <p14:creationId xmlns:p14="http://schemas.microsoft.com/office/powerpoint/2010/main" val="38675218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35</a:t>
            </a:fld>
            <a:endParaRPr lang="en-US" dirty="0"/>
          </a:p>
        </p:txBody>
      </p:sp>
    </p:spTree>
    <p:extLst>
      <p:ext uri="{BB962C8B-B14F-4D97-AF65-F5344CB8AC3E}">
        <p14:creationId xmlns:p14="http://schemas.microsoft.com/office/powerpoint/2010/main" val="34804075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36</a:t>
            </a:fld>
            <a:endParaRPr lang="en-US" dirty="0"/>
          </a:p>
        </p:txBody>
      </p:sp>
    </p:spTree>
    <p:extLst>
      <p:ext uri="{BB962C8B-B14F-4D97-AF65-F5344CB8AC3E}">
        <p14:creationId xmlns:p14="http://schemas.microsoft.com/office/powerpoint/2010/main" val="13095217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37</a:t>
            </a:fld>
            <a:endParaRPr lang="en-US" dirty="0"/>
          </a:p>
        </p:txBody>
      </p:sp>
    </p:spTree>
    <p:extLst>
      <p:ext uri="{BB962C8B-B14F-4D97-AF65-F5344CB8AC3E}">
        <p14:creationId xmlns:p14="http://schemas.microsoft.com/office/powerpoint/2010/main" val="1702508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38</a:t>
            </a:fld>
            <a:endParaRPr lang="en-US" dirty="0"/>
          </a:p>
        </p:txBody>
      </p:sp>
    </p:spTree>
    <p:extLst>
      <p:ext uri="{BB962C8B-B14F-4D97-AF65-F5344CB8AC3E}">
        <p14:creationId xmlns:p14="http://schemas.microsoft.com/office/powerpoint/2010/main" val="358394671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39</a:t>
            </a:fld>
            <a:endParaRPr lang="en-US" dirty="0"/>
          </a:p>
        </p:txBody>
      </p:sp>
    </p:spTree>
    <p:extLst>
      <p:ext uri="{BB962C8B-B14F-4D97-AF65-F5344CB8AC3E}">
        <p14:creationId xmlns:p14="http://schemas.microsoft.com/office/powerpoint/2010/main" val="3668747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40</a:t>
            </a:fld>
            <a:endParaRPr lang="en-US" dirty="0"/>
          </a:p>
        </p:txBody>
      </p:sp>
    </p:spTree>
    <p:extLst>
      <p:ext uri="{BB962C8B-B14F-4D97-AF65-F5344CB8AC3E}">
        <p14:creationId xmlns:p14="http://schemas.microsoft.com/office/powerpoint/2010/main" val="37749647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41</a:t>
            </a:fld>
            <a:endParaRPr lang="en-US" dirty="0"/>
          </a:p>
        </p:txBody>
      </p:sp>
    </p:spTree>
    <p:extLst>
      <p:ext uri="{BB962C8B-B14F-4D97-AF65-F5344CB8AC3E}">
        <p14:creationId xmlns:p14="http://schemas.microsoft.com/office/powerpoint/2010/main" val="27035847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42</a:t>
            </a:fld>
            <a:endParaRPr lang="en-US" dirty="0"/>
          </a:p>
        </p:txBody>
      </p:sp>
    </p:spTree>
    <p:extLst>
      <p:ext uri="{BB962C8B-B14F-4D97-AF65-F5344CB8AC3E}">
        <p14:creationId xmlns:p14="http://schemas.microsoft.com/office/powerpoint/2010/main" val="170870870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43</a:t>
            </a:fld>
            <a:endParaRPr lang="en-US" dirty="0"/>
          </a:p>
        </p:txBody>
      </p:sp>
    </p:spTree>
    <p:extLst>
      <p:ext uri="{BB962C8B-B14F-4D97-AF65-F5344CB8AC3E}">
        <p14:creationId xmlns:p14="http://schemas.microsoft.com/office/powerpoint/2010/main" val="30662414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44</a:t>
            </a:fld>
            <a:endParaRPr lang="en-US" dirty="0"/>
          </a:p>
        </p:txBody>
      </p:sp>
    </p:spTree>
    <p:extLst>
      <p:ext uri="{BB962C8B-B14F-4D97-AF65-F5344CB8AC3E}">
        <p14:creationId xmlns:p14="http://schemas.microsoft.com/office/powerpoint/2010/main" val="315063951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45</a:t>
            </a:fld>
            <a:endParaRPr lang="en-US" dirty="0"/>
          </a:p>
        </p:txBody>
      </p:sp>
    </p:spTree>
    <p:extLst>
      <p:ext uri="{BB962C8B-B14F-4D97-AF65-F5344CB8AC3E}">
        <p14:creationId xmlns:p14="http://schemas.microsoft.com/office/powerpoint/2010/main" val="258781430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46</a:t>
            </a:fld>
            <a:endParaRPr lang="en-US" dirty="0"/>
          </a:p>
        </p:txBody>
      </p:sp>
    </p:spTree>
    <p:extLst>
      <p:ext uri="{BB962C8B-B14F-4D97-AF65-F5344CB8AC3E}">
        <p14:creationId xmlns:p14="http://schemas.microsoft.com/office/powerpoint/2010/main" val="138686567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47</a:t>
            </a:fld>
            <a:endParaRPr lang="en-US" dirty="0"/>
          </a:p>
        </p:txBody>
      </p:sp>
    </p:spTree>
    <p:extLst>
      <p:ext uri="{BB962C8B-B14F-4D97-AF65-F5344CB8AC3E}">
        <p14:creationId xmlns:p14="http://schemas.microsoft.com/office/powerpoint/2010/main" val="31297658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48</a:t>
            </a:fld>
            <a:endParaRPr lang="en-US" dirty="0"/>
          </a:p>
        </p:txBody>
      </p:sp>
    </p:spTree>
    <p:extLst>
      <p:ext uri="{BB962C8B-B14F-4D97-AF65-F5344CB8AC3E}">
        <p14:creationId xmlns:p14="http://schemas.microsoft.com/office/powerpoint/2010/main" val="182355608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49</a:t>
            </a:fld>
            <a:endParaRPr lang="en-US" dirty="0"/>
          </a:p>
        </p:txBody>
      </p:sp>
    </p:spTree>
    <p:extLst>
      <p:ext uri="{BB962C8B-B14F-4D97-AF65-F5344CB8AC3E}">
        <p14:creationId xmlns:p14="http://schemas.microsoft.com/office/powerpoint/2010/main" val="4022006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a:t>
            </a:fld>
            <a:endParaRPr lang="en-US" dirty="0"/>
          </a:p>
        </p:txBody>
      </p:sp>
    </p:spTree>
    <p:extLst>
      <p:ext uri="{BB962C8B-B14F-4D97-AF65-F5344CB8AC3E}">
        <p14:creationId xmlns:p14="http://schemas.microsoft.com/office/powerpoint/2010/main" val="269446685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50</a:t>
            </a:fld>
            <a:endParaRPr lang="en-US" dirty="0"/>
          </a:p>
        </p:txBody>
      </p:sp>
    </p:spTree>
    <p:extLst>
      <p:ext uri="{BB962C8B-B14F-4D97-AF65-F5344CB8AC3E}">
        <p14:creationId xmlns:p14="http://schemas.microsoft.com/office/powerpoint/2010/main" val="20470919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51</a:t>
            </a:fld>
            <a:endParaRPr lang="en-US" dirty="0"/>
          </a:p>
        </p:txBody>
      </p:sp>
    </p:spTree>
    <p:extLst>
      <p:ext uri="{BB962C8B-B14F-4D97-AF65-F5344CB8AC3E}">
        <p14:creationId xmlns:p14="http://schemas.microsoft.com/office/powerpoint/2010/main" val="301763095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52</a:t>
            </a:fld>
            <a:endParaRPr lang="en-US" dirty="0"/>
          </a:p>
        </p:txBody>
      </p:sp>
    </p:spTree>
    <p:extLst>
      <p:ext uri="{BB962C8B-B14F-4D97-AF65-F5344CB8AC3E}">
        <p14:creationId xmlns:p14="http://schemas.microsoft.com/office/powerpoint/2010/main" val="123553795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53</a:t>
            </a:fld>
            <a:endParaRPr lang="en-US" dirty="0"/>
          </a:p>
        </p:txBody>
      </p:sp>
    </p:spTree>
    <p:extLst>
      <p:ext uri="{BB962C8B-B14F-4D97-AF65-F5344CB8AC3E}">
        <p14:creationId xmlns:p14="http://schemas.microsoft.com/office/powerpoint/2010/main" val="11355636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54</a:t>
            </a:fld>
            <a:endParaRPr lang="en-US" dirty="0"/>
          </a:p>
        </p:txBody>
      </p:sp>
    </p:spTree>
    <p:extLst>
      <p:ext uri="{BB962C8B-B14F-4D97-AF65-F5344CB8AC3E}">
        <p14:creationId xmlns:p14="http://schemas.microsoft.com/office/powerpoint/2010/main" val="297735072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55</a:t>
            </a:fld>
            <a:endParaRPr lang="en-US" dirty="0"/>
          </a:p>
        </p:txBody>
      </p:sp>
    </p:spTree>
    <p:extLst>
      <p:ext uri="{BB962C8B-B14F-4D97-AF65-F5344CB8AC3E}">
        <p14:creationId xmlns:p14="http://schemas.microsoft.com/office/powerpoint/2010/main" val="26006026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56</a:t>
            </a:fld>
            <a:endParaRPr lang="en-US" dirty="0"/>
          </a:p>
        </p:txBody>
      </p:sp>
    </p:spTree>
    <p:extLst>
      <p:ext uri="{BB962C8B-B14F-4D97-AF65-F5344CB8AC3E}">
        <p14:creationId xmlns:p14="http://schemas.microsoft.com/office/powerpoint/2010/main" val="407005853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57</a:t>
            </a:fld>
            <a:endParaRPr lang="en-US" dirty="0"/>
          </a:p>
        </p:txBody>
      </p:sp>
    </p:spTree>
    <p:extLst>
      <p:ext uri="{BB962C8B-B14F-4D97-AF65-F5344CB8AC3E}">
        <p14:creationId xmlns:p14="http://schemas.microsoft.com/office/powerpoint/2010/main" val="4171644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6</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7</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8</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9</a:t>
            </a:fld>
            <a:endParaRPr lang="en-US" dirty="0"/>
          </a:p>
        </p:txBody>
      </p:sp>
    </p:spTree>
    <p:extLst>
      <p:ext uri="{BB962C8B-B14F-4D97-AF65-F5344CB8AC3E}">
        <p14:creationId xmlns:p14="http://schemas.microsoft.com/office/powerpoint/2010/main" val="30151610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lvl1pPr>
              <a:defRPr>
                <a:solidFill>
                  <a:srgbClr val="FFFFFF"/>
                </a:solidFill>
              </a:defRPr>
            </a:lvl1pPr>
            <a:extLst/>
          </a:lstStyle>
          <a:p>
            <a:pPr>
              <a:defRPr/>
            </a:pPr>
            <a:fld id="{29C7DC90-A538-4D3C-9401-92C2D8DD97AE}" type="datetime1">
              <a:rPr lang="en-US" smtClean="0"/>
              <a:pPr>
                <a:defRPr/>
              </a:pPr>
              <a:t>12/10/2015</a:t>
            </a:fld>
            <a:endParaRPr lang="en-US" dirty="0"/>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pPr>
              <a:defRPr/>
            </a:pPr>
            <a:endParaRPr lang="en-US" dirty="0"/>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pPr>
              <a:defRPr/>
            </a:pPr>
            <a:fld id="{779199C9-98F9-422D-8DB5-945D31ACEA8F}" type="slidenum">
              <a:rPr lang="en-US" smtClean="0"/>
              <a:pPr>
                <a:defRPr/>
              </a:pPr>
              <a:t>‹#›</a:t>
            </a:fld>
            <a:endParaRPr lang="en-US" dirty="0"/>
          </a:p>
        </p:txBody>
      </p:sp>
      <p:pic>
        <p:nvPicPr>
          <p:cNvPr id="15" name="Picture 5" descr="Cengage.gif"/>
          <p:cNvPicPr>
            <a:picLocks noChangeAspect="1"/>
          </p:cNvPicPr>
          <p:nvPr userDrawn="1"/>
        </p:nvPicPr>
        <p:blipFill>
          <a:blip r:embed="rId2" cstate="print"/>
          <a:srcRect/>
          <a:stretch>
            <a:fillRect/>
          </a:stretch>
        </p:blipFill>
        <p:spPr bwMode="auto">
          <a:xfrm>
            <a:off x="0" y="0"/>
            <a:ext cx="1597025" cy="942975"/>
          </a:xfrm>
          <a:prstGeom prst="rect">
            <a:avLst/>
          </a:prstGeom>
          <a:noFill/>
          <a:ln w="9525">
            <a:noFill/>
            <a:miter lim="800000"/>
            <a:headEnd/>
            <a:tailEnd/>
          </a:ln>
        </p:spPr>
      </p:pic>
      <p:grpSp>
        <p:nvGrpSpPr>
          <p:cNvPr id="16" name="Group 15"/>
          <p:cNvGrpSpPr/>
          <p:nvPr userDrawn="1"/>
        </p:nvGrpSpPr>
        <p:grpSpPr>
          <a:xfrm>
            <a:off x="-3765" y="4953000"/>
            <a:ext cx="9147765" cy="1912088"/>
            <a:chOff x="-3765" y="4832896"/>
            <a:chExt cx="9147765" cy="2032192"/>
          </a:xfrm>
        </p:grpSpPr>
        <p:sp>
          <p:nvSpPr>
            <p:cNvPr id="18" name="Freeform 17"/>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20" name="Freeform 19"/>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21" name="Freeform 2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3"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22" name="Straight Connector 2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fld id="{7BE16E6E-BC5F-40BA-8EF2-F72E2EF6898B}" type="datetime1">
              <a:rPr lang="en-US" smtClean="0"/>
              <a:pPr>
                <a:defRPr/>
              </a:pPr>
              <a:t>12/10/2015</a:t>
            </a:fld>
            <a:endParaRPr lang="en-US" dirty="0"/>
          </a:p>
        </p:txBody>
      </p:sp>
      <p:sp>
        <p:nvSpPr>
          <p:cNvPr id="5" name="Footer Placeholder 4"/>
          <p:cNvSpPr>
            <a:spLocks noGrp="1"/>
          </p:cNvSpPr>
          <p:nvPr>
            <p:ph type="ftr" sz="quarter" idx="11"/>
          </p:nvPr>
        </p:nvSpPr>
        <p:spPr/>
        <p:txBody>
          <a:bodyPr/>
          <a:lstStyle>
            <a:extLst/>
          </a:lstStyle>
          <a:p>
            <a:pPr>
              <a:defRPr/>
            </a:pPr>
            <a:endParaRPr lang="en-US" dirty="0"/>
          </a:p>
        </p:txBody>
      </p:sp>
      <p:sp>
        <p:nvSpPr>
          <p:cNvPr id="6" name="Slide Number Placeholder 5"/>
          <p:cNvSpPr>
            <a:spLocks noGrp="1"/>
          </p:cNvSpPr>
          <p:nvPr>
            <p:ph type="sldNum" sz="quarter" idx="12"/>
          </p:nvPr>
        </p:nvSpPr>
        <p:spPr/>
        <p:txBody>
          <a:bodyPr/>
          <a:lstStyle>
            <a:extLst/>
          </a:lstStyle>
          <a:p>
            <a:pPr>
              <a:defRPr/>
            </a:pPr>
            <a:fld id="{3FF7A705-15A9-4FB3-BB83-4414C5BD27ED}" type="slidenum">
              <a:rPr lang="en-US" smtClean="0"/>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fld id="{9296201B-5135-4C7A-B164-D207B1FBBDD2}" type="datetime1">
              <a:rPr lang="en-US" smtClean="0"/>
              <a:pPr>
                <a:defRPr/>
              </a:pPr>
              <a:t>12/10/2015</a:t>
            </a:fld>
            <a:endParaRPr lang="en-US" dirty="0"/>
          </a:p>
        </p:txBody>
      </p:sp>
      <p:sp>
        <p:nvSpPr>
          <p:cNvPr id="5" name="Footer Placeholder 4"/>
          <p:cNvSpPr>
            <a:spLocks noGrp="1"/>
          </p:cNvSpPr>
          <p:nvPr>
            <p:ph type="ftr" sz="quarter" idx="11"/>
          </p:nvPr>
        </p:nvSpPr>
        <p:spPr/>
        <p:txBody>
          <a:bodyPr/>
          <a:lstStyle>
            <a:extLst/>
          </a:lstStyle>
          <a:p>
            <a:pPr>
              <a:defRPr/>
            </a:pPr>
            <a:endParaRPr lang="en-US" dirty="0"/>
          </a:p>
        </p:txBody>
      </p:sp>
      <p:sp>
        <p:nvSpPr>
          <p:cNvPr id="6" name="Slide Number Placeholder 5"/>
          <p:cNvSpPr>
            <a:spLocks noGrp="1"/>
          </p:cNvSpPr>
          <p:nvPr>
            <p:ph type="sldNum" sz="quarter" idx="12"/>
          </p:nvPr>
        </p:nvSpPr>
        <p:spPr/>
        <p:txBody>
          <a:bodyPr/>
          <a:lstStyle>
            <a:extLst/>
          </a:lstStyle>
          <a:p>
            <a:pPr>
              <a:defRPr/>
            </a:pPr>
            <a:fld id="{81824122-7DA4-439C-8E1C-2685A4CDC00B}" type="slidenum">
              <a:rPr lang="en-US" smtClean="0"/>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dirty="0" smtClean="0"/>
              <a:t>Click to edit Master text styles</a:t>
            </a:r>
          </a:p>
          <a:p>
            <a:pPr lvl="1" eaLnBrk="1" latinLnBrk="0" hangingPunct="1"/>
            <a:r>
              <a:rPr lang="en-US" dirty="0" smtClean="0"/>
              <a:t>Second level</a:t>
            </a:r>
          </a:p>
          <a:p>
            <a:pPr lvl="2" eaLnBrk="1" latinLnBrk="0" hangingPunct="1"/>
            <a:r>
              <a:rPr lang="en-US" dirty="0" smtClean="0"/>
              <a:t>Third level</a:t>
            </a:r>
          </a:p>
          <a:p>
            <a:pPr lvl="3" eaLnBrk="1" latinLnBrk="0" hangingPunct="1"/>
            <a:r>
              <a:rPr lang="en-US" dirty="0" smtClean="0"/>
              <a:t>Fourth level</a:t>
            </a:r>
          </a:p>
          <a:p>
            <a:pPr lvl="4" eaLnBrk="1" latinLnBrk="0" hangingPunct="1"/>
            <a:r>
              <a:rPr lang="en-US" dirty="0" smtClean="0"/>
              <a:t>Fifth level</a:t>
            </a:r>
            <a:endParaRPr kumimoji="0" lang="en-US" dirty="0"/>
          </a:p>
        </p:txBody>
      </p:sp>
      <p:sp>
        <p:nvSpPr>
          <p:cNvPr id="4" name="Date Placeholder 3"/>
          <p:cNvSpPr>
            <a:spLocks noGrp="1"/>
          </p:cNvSpPr>
          <p:nvPr>
            <p:ph type="dt" sz="half" idx="10"/>
          </p:nvPr>
        </p:nvSpPr>
        <p:spPr/>
        <p:txBody>
          <a:bodyPr/>
          <a:lstStyle>
            <a:extLst/>
          </a:lstStyle>
          <a:p>
            <a:pPr>
              <a:defRPr/>
            </a:pPr>
            <a:fld id="{66499632-BA1C-411F-BC01-932C63E5E55C}" type="datetime1">
              <a:rPr lang="en-US" smtClean="0"/>
              <a:pPr>
                <a:defRPr/>
              </a:pPr>
              <a:t>12/10/2015</a:t>
            </a:fld>
            <a:endParaRPr lang="en-US" dirty="0"/>
          </a:p>
        </p:txBody>
      </p:sp>
      <p:sp>
        <p:nvSpPr>
          <p:cNvPr id="5" name="Footer Placeholder 4"/>
          <p:cNvSpPr>
            <a:spLocks noGrp="1"/>
          </p:cNvSpPr>
          <p:nvPr>
            <p:ph type="ftr" sz="quarter" idx="11"/>
          </p:nvPr>
        </p:nvSpPr>
        <p:spPr/>
        <p:txBody>
          <a:bodyPr/>
          <a:lstStyle>
            <a:extLst/>
          </a:lstStyle>
          <a:p>
            <a:pPr>
              <a:defRPr/>
            </a:pPr>
            <a:endParaRPr lang="en-US" dirty="0"/>
          </a:p>
        </p:txBody>
      </p:sp>
      <p:sp>
        <p:nvSpPr>
          <p:cNvPr id="6" name="Slide Number Placeholder 5"/>
          <p:cNvSpPr>
            <a:spLocks noGrp="1"/>
          </p:cNvSpPr>
          <p:nvPr>
            <p:ph type="sldNum" sz="quarter" idx="12"/>
          </p:nvPr>
        </p:nvSpPr>
        <p:spPr/>
        <p:txBody>
          <a:bodyPr/>
          <a:lstStyle>
            <a:extLst/>
          </a:lstStyle>
          <a:p>
            <a:pPr>
              <a:defRPr/>
            </a:pPr>
            <a:fld id="{EB9CF567-92F2-4868-AE5F-6064AF3DA266}" type="slidenum">
              <a:rPr lang="en-US" smtClean="0"/>
              <a:pPr>
                <a:defRPr/>
              </a:pPr>
              <a:t>‹#›</a:t>
            </a:fld>
            <a:endParaRPr lang="en-US" dirty="0"/>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pPr>
              <a:defRPr/>
            </a:pPr>
            <a:fld id="{B5295DC0-BDF4-4946-95FC-61C4F2C15E4D}" type="datetime1">
              <a:rPr lang="en-US" smtClean="0"/>
              <a:pPr>
                <a:defRPr/>
              </a:pPr>
              <a:t>12/10/2015</a:t>
            </a:fld>
            <a:endParaRPr lang="en-US" dirty="0"/>
          </a:p>
        </p:txBody>
      </p:sp>
      <p:sp>
        <p:nvSpPr>
          <p:cNvPr id="5" name="Footer Placeholder 4"/>
          <p:cNvSpPr>
            <a:spLocks noGrp="1"/>
          </p:cNvSpPr>
          <p:nvPr>
            <p:ph type="ftr" sz="quarter" idx="11"/>
          </p:nvPr>
        </p:nvSpPr>
        <p:spPr/>
        <p:txBody>
          <a:bodyPr/>
          <a:lstStyle>
            <a:extLst/>
          </a:lstStyle>
          <a:p>
            <a:pPr>
              <a:defRPr/>
            </a:pPr>
            <a:endParaRPr lang="en-US" dirty="0"/>
          </a:p>
        </p:txBody>
      </p:sp>
      <p:sp>
        <p:nvSpPr>
          <p:cNvPr id="6" name="Slide Number Placeholder 5"/>
          <p:cNvSpPr>
            <a:spLocks noGrp="1"/>
          </p:cNvSpPr>
          <p:nvPr>
            <p:ph type="sldNum" sz="quarter" idx="12"/>
          </p:nvPr>
        </p:nvSpPr>
        <p:spPr/>
        <p:txBody>
          <a:bodyPr/>
          <a:lstStyle>
            <a:extLst/>
          </a:lstStyle>
          <a:p>
            <a:pPr>
              <a:defRPr/>
            </a:pPr>
            <a:fld id="{4D2CAABE-7C30-4EA4-B5F3-01358C5E740E}" type="slidenum">
              <a:rPr lang="en-US" smtClean="0"/>
              <a:pPr>
                <a:defRPr/>
              </a:pPr>
              <a:t>‹#›</a:t>
            </a:fld>
            <a:endParaRPr lang="en-US" dirty="0"/>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pPr>
              <a:defRPr/>
            </a:pPr>
            <a:fld id="{E5F46BC3-41DA-4098-8CA3-5AE4500AA7C8}" type="datetime1">
              <a:rPr lang="en-US" smtClean="0"/>
              <a:pPr>
                <a:defRPr/>
              </a:pPr>
              <a:t>12/10/2015</a:t>
            </a:fld>
            <a:endParaRPr lang="en-US" dirty="0"/>
          </a:p>
        </p:txBody>
      </p:sp>
      <p:sp>
        <p:nvSpPr>
          <p:cNvPr id="6" name="Footer Placeholder 5"/>
          <p:cNvSpPr>
            <a:spLocks noGrp="1"/>
          </p:cNvSpPr>
          <p:nvPr>
            <p:ph type="ftr" sz="quarter" idx="11"/>
          </p:nvPr>
        </p:nvSpPr>
        <p:spPr/>
        <p:txBody>
          <a:bodyPr/>
          <a:lstStyle>
            <a:extLst/>
          </a:lstStyle>
          <a:p>
            <a:pPr>
              <a:defRPr/>
            </a:pPr>
            <a:endParaRPr lang="en-US" dirty="0"/>
          </a:p>
        </p:txBody>
      </p:sp>
      <p:sp>
        <p:nvSpPr>
          <p:cNvPr id="7" name="Slide Number Placeholder 6"/>
          <p:cNvSpPr>
            <a:spLocks noGrp="1"/>
          </p:cNvSpPr>
          <p:nvPr>
            <p:ph type="sldNum" sz="quarter" idx="12"/>
          </p:nvPr>
        </p:nvSpPr>
        <p:spPr/>
        <p:txBody>
          <a:bodyPr/>
          <a:lstStyle>
            <a:extLst/>
          </a:lstStyle>
          <a:p>
            <a:pPr>
              <a:defRPr/>
            </a:pPr>
            <a:fld id="{045C1710-DF5A-49B1-AD3F-FCC479A1A2A8}" type="slidenum">
              <a:rPr lang="en-US" smtClean="0"/>
              <a:pPr>
                <a:defRPr/>
              </a:pPr>
              <a:t>‹#›</a:t>
            </a:fld>
            <a:endParaRPr lang="en-US" dirty="0"/>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pPr>
              <a:defRPr/>
            </a:pPr>
            <a:fld id="{5733D5C7-06BD-4A57-9316-AFFC05FB9A2D}" type="datetime1">
              <a:rPr lang="en-US" smtClean="0"/>
              <a:pPr>
                <a:defRPr/>
              </a:pPr>
              <a:t>12/10/2015</a:t>
            </a:fld>
            <a:endParaRPr lang="en-US" dirty="0"/>
          </a:p>
        </p:txBody>
      </p:sp>
      <p:sp>
        <p:nvSpPr>
          <p:cNvPr id="8" name="Footer Placeholder 7"/>
          <p:cNvSpPr>
            <a:spLocks noGrp="1"/>
          </p:cNvSpPr>
          <p:nvPr>
            <p:ph type="ftr" sz="quarter" idx="11"/>
          </p:nvPr>
        </p:nvSpPr>
        <p:spPr/>
        <p:txBody>
          <a:bodyPr/>
          <a:lstStyle>
            <a:extLst/>
          </a:lstStyle>
          <a:p>
            <a:pPr>
              <a:defRPr/>
            </a:pPr>
            <a:endParaRPr lang="en-US" dirty="0"/>
          </a:p>
        </p:txBody>
      </p:sp>
      <p:sp>
        <p:nvSpPr>
          <p:cNvPr id="9" name="Slide Number Placeholder 8"/>
          <p:cNvSpPr>
            <a:spLocks noGrp="1"/>
          </p:cNvSpPr>
          <p:nvPr>
            <p:ph type="sldNum" sz="quarter" idx="12"/>
          </p:nvPr>
        </p:nvSpPr>
        <p:spPr/>
        <p:txBody>
          <a:bodyPr/>
          <a:lstStyle>
            <a:extLst/>
          </a:lstStyle>
          <a:p>
            <a:pPr>
              <a:defRPr/>
            </a:pPr>
            <a:fld id="{986D10E8-0367-4E5D-9E4A-DD9E1662923B}" type="slidenum">
              <a:rPr lang="en-US" smtClean="0"/>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pPr>
              <a:defRPr/>
            </a:pPr>
            <a:fld id="{05B6098F-756C-4371-8629-D7887CAE58D3}" type="datetime1">
              <a:rPr lang="en-US" smtClean="0"/>
              <a:pPr>
                <a:defRPr/>
              </a:pPr>
              <a:t>12/10/2015</a:t>
            </a:fld>
            <a:endParaRPr lang="en-US" dirty="0"/>
          </a:p>
        </p:txBody>
      </p:sp>
      <p:sp>
        <p:nvSpPr>
          <p:cNvPr id="4" name="Footer Placeholder 3"/>
          <p:cNvSpPr>
            <a:spLocks noGrp="1"/>
          </p:cNvSpPr>
          <p:nvPr>
            <p:ph type="ftr" sz="quarter" idx="11"/>
          </p:nvPr>
        </p:nvSpPr>
        <p:spPr/>
        <p:txBody>
          <a:bodyPr/>
          <a:lstStyle>
            <a:extLst/>
          </a:lstStyle>
          <a:p>
            <a:pPr>
              <a:defRPr/>
            </a:pPr>
            <a:endParaRPr lang="en-US" dirty="0"/>
          </a:p>
        </p:txBody>
      </p:sp>
      <p:sp>
        <p:nvSpPr>
          <p:cNvPr id="5" name="Slide Number Placeholder 4"/>
          <p:cNvSpPr>
            <a:spLocks noGrp="1"/>
          </p:cNvSpPr>
          <p:nvPr>
            <p:ph type="sldNum" sz="quarter" idx="12"/>
          </p:nvPr>
        </p:nvSpPr>
        <p:spPr/>
        <p:txBody>
          <a:bodyPr/>
          <a:lstStyle>
            <a:extLst/>
          </a:lstStyle>
          <a:p>
            <a:pPr>
              <a:defRPr/>
            </a:pPr>
            <a:fld id="{74182478-D854-4386-B19D-338899BFC4A3}" type="slidenum">
              <a:rPr lang="en-US" smtClean="0"/>
              <a:pPr>
                <a:defRPr/>
              </a:pPr>
              <a:t>‹#›</a:t>
            </a:fld>
            <a:endParaRPr lang="en-US" dirty="0"/>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pPr>
              <a:defRPr/>
            </a:pPr>
            <a:fld id="{DBF1234E-A55B-461F-95E4-6E9D08D8F588}" type="datetime1">
              <a:rPr lang="en-US" smtClean="0"/>
              <a:pPr>
                <a:defRPr/>
              </a:pPr>
              <a:t>12/10/2015</a:t>
            </a:fld>
            <a:endParaRPr lang="en-US" dirty="0"/>
          </a:p>
        </p:txBody>
      </p:sp>
      <p:sp>
        <p:nvSpPr>
          <p:cNvPr id="3" name="Footer Placeholder 2"/>
          <p:cNvSpPr>
            <a:spLocks noGrp="1"/>
          </p:cNvSpPr>
          <p:nvPr>
            <p:ph type="ftr" sz="quarter" idx="11"/>
          </p:nvPr>
        </p:nvSpPr>
        <p:spPr/>
        <p:txBody>
          <a:bodyPr/>
          <a:lstStyle>
            <a:extLst/>
          </a:lstStyle>
          <a:p>
            <a:pPr>
              <a:defRPr/>
            </a:pPr>
            <a:endParaRPr lang="en-US" dirty="0"/>
          </a:p>
        </p:txBody>
      </p:sp>
      <p:sp>
        <p:nvSpPr>
          <p:cNvPr id="4" name="Slide Number Placeholder 3"/>
          <p:cNvSpPr>
            <a:spLocks noGrp="1"/>
          </p:cNvSpPr>
          <p:nvPr>
            <p:ph type="sldNum" sz="quarter" idx="12"/>
          </p:nvPr>
        </p:nvSpPr>
        <p:spPr/>
        <p:txBody>
          <a:bodyPr/>
          <a:lstStyle>
            <a:extLst/>
          </a:lstStyle>
          <a:p>
            <a:pPr>
              <a:defRPr/>
            </a:pPr>
            <a:fld id="{D3A6B547-B69A-4B3E-824B-F8B9F77F30B6}" type="slidenum">
              <a:rPr lang="en-US" smtClean="0"/>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extLst/>
          </a:lstStyle>
          <a:p>
            <a:pPr>
              <a:defRPr/>
            </a:pPr>
            <a:fld id="{57B0C22D-B331-43E5-B1B9-EFA38C5EA6F6}" type="datetime1">
              <a:rPr lang="en-US" smtClean="0"/>
              <a:pPr>
                <a:defRPr/>
              </a:pPr>
              <a:t>12/10/2015</a:t>
            </a:fld>
            <a:endParaRPr lang="en-US" dirty="0"/>
          </a:p>
        </p:txBody>
      </p:sp>
      <p:sp>
        <p:nvSpPr>
          <p:cNvPr id="6" name="Footer Placeholder 5"/>
          <p:cNvSpPr>
            <a:spLocks noGrp="1"/>
          </p:cNvSpPr>
          <p:nvPr>
            <p:ph type="ftr" sz="quarter" idx="11"/>
          </p:nvPr>
        </p:nvSpPr>
        <p:spPr/>
        <p:txBody>
          <a:bodyPr/>
          <a:lstStyle>
            <a:extLst/>
          </a:lstStyle>
          <a:p>
            <a:pPr>
              <a:defRPr/>
            </a:pPr>
            <a:endParaRPr lang="en-US" dirty="0"/>
          </a:p>
        </p:txBody>
      </p:sp>
      <p:sp>
        <p:nvSpPr>
          <p:cNvPr id="7" name="Slide Number Placeholder 6"/>
          <p:cNvSpPr>
            <a:spLocks noGrp="1"/>
          </p:cNvSpPr>
          <p:nvPr>
            <p:ph type="sldNum" sz="quarter" idx="12"/>
          </p:nvPr>
        </p:nvSpPr>
        <p:spPr/>
        <p:txBody>
          <a:bodyPr/>
          <a:lstStyle>
            <a:extLst/>
          </a:lstStyle>
          <a:p>
            <a:pPr>
              <a:defRPr/>
            </a:pPr>
            <a:fld id="{85D84466-CB37-49EF-9CF4-ADD313A8598B}" type="slidenum">
              <a:rPr lang="en-US" smtClean="0"/>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dirty="0"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pPr>
              <a:defRPr/>
            </a:pPr>
            <a:fld id="{5EFE5778-8BFC-4536-9703-0D28E9F70237}" type="datetime1">
              <a:rPr lang="en-US" smtClean="0"/>
              <a:pPr>
                <a:defRPr/>
              </a:pPr>
              <a:t>12/10/2015</a:t>
            </a:fld>
            <a:endParaRPr lang="en-US" dirty="0"/>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pPr>
              <a:defRPr/>
            </a:pPr>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pPr>
              <a:defRPr/>
            </a:pPr>
            <a:fld id="{420B8259-93AD-49B5-837E-5FA1F175561B}" type="slidenum">
              <a:rPr lang="en-US" smtClean="0"/>
              <a:pPr>
                <a:defRPr/>
              </a:pPr>
              <a:t>‹#›</a:t>
            </a:fld>
            <a:endParaRPr lang="en-US" dirty="0"/>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0" name="Right Triangle 9"/>
          <p:cNvSpPr>
            <a:spLocks/>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dirty="0" smtClean="0"/>
              <a:t>Click to edit Master title style</a:t>
            </a:r>
            <a:endParaRPr kumimoji="0" lang="en-US" dirty="0"/>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en-US" dirty="0" smtClean="0"/>
              <a:t>Click to edit Master text styles</a:t>
            </a:r>
          </a:p>
          <a:p>
            <a:pPr lvl="1" eaLnBrk="1" latinLnBrk="0" hangingPunct="1"/>
            <a:r>
              <a:rPr kumimoji="0" lang="en-US" dirty="0" smtClean="0"/>
              <a:t>Second level</a:t>
            </a:r>
          </a:p>
          <a:p>
            <a:pPr lvl="2" eaLnBrk="1" latinLnBrk="0" hangingPunct="1"/>
            <a:r>
              <a:rPr kumimoji="0" lang="en-US" dirty="0" smtClean="0"/>
              <a:t>Third level</a:t>
            </a:r>
          </a:p>
          <a:p>
            <a:pPr lvl="3" eaLnBrk="1" latinLnBrk="0" hangingPunct="1"/>
            <a:r>
              <a:rPr kumimoji="0" lang="en-US" dirty="0" smtClean="0"/>
              <a:t>Fourth level</a:t>
            </a:r>
          </a:p>
          <a:p>
            <a:pPr lvl="4" eaLnBrk="1" latinLnBrk="0" hangingPunct="1"/>
            <a:r>
              <a:rPr kumimoji="0" lang="en-US" dirty="0" smtClean="0"/>
              <a:t>Fifth level</a:t>
            </a:r>
            <a:endParaRPr kumimoji="0" lang="en-US" dirty="0"/>
          </a:p>
        </p:txBody>
      </p:sp>
      <p:sp>
        <p:nvSpPr>
          <p:cNvPr id="10" name="Date Placeholder 9"/>
          <p:cNvSpPr>
            <a:spLocks noGrp="1"/>
          </p:cNvSpPr>
          <p:nvPr>
            <p:ph type="dt" sz="half" idx="2"/>
          </p:nvPr>
        </p:nvSpPr>
        <p:spPr>
          <a:xfrm>
            <a:off x="6727032" y="6407944"/>
            <a:ext cx="1959768" cy="365125"/>
          </a:xfrm>
          <a:prstGeom prst="rect">
            <a:avLst/>
          </a:prstGeom>
        </p:spPr>
        <p:txBody>
          <a:bodyPr vert="horz" anchor="b"/>
          <a:lstStyle>
            <a:lvl1pPr algn="l" eaLnBrk="1" latinLnBrk="0" hangingPunct="1">
              <a:defRPr kumimoji="0" sz="1000">
                <a:solidFill>
                  <a:schemeClr val="tx1"/>
                </a:solidFill>
              </a:defRPr>
            </a:lvl1pPr>
            <a:extLst/>
          </a:lstStyle>
          <a:p>
            <a:pPr>
              <a:defRPr/>
            </a:pPr>
            <a:fld id="{B41E24F9-DA40-43C1-89CE-AAA16B93C677}" type="datetime1">
              <a:rPr lang="en-US" smtClean="0"/>
              <a:pPr>
                <a:defRPr/>
              </a:pPr>
              <a:t>12/10/2015</a:t>
            </a:fld>
            <a:endParaRPr lang="en-US" dirty="0"/>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pPr>
              <a:defRPr/>
            </a:pPr>
            <a:endParaRPr lang="en-US" dirty="0"/>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pPr>
              <a:defRPr/>
            </a:pPr>
            <a:fld id="{DA966EB8-3645-45BA-B837-242CADC3AE92}" type="slidenum">
              <a:rPr lang="en-US" smtClean="0"/>
              <a:pPr>
                <a:defRPr/>
              </a:pPr>
              <a:t>‹#›</a:t>
            </a:fld>
            <a:endParaRPr lang="en-US" dirty="0"/>
          </a:p>
        </p:txBody>
      </p:sp>
      <p:sp>
        <p:nvSpPr>
          <p:cNvPr id="11" name="Right Triangle 10"/>
          <p:cNvSpPr>
            <a:spLocks/>
          </p:cNvSpPr>
          <p:nvPr userDrawn="1"/>
        </p:nvSpPr>
        <p:spPr bwMode="auto">
          <a:xfrm>
            <a:off x="-6042" y="5791253"/>
            <a:ext cx="3402314" cy="1080868"/>
          </a:xfrm>
          <a:prstGeom prst="rtTriangle">
            <a:avLst/>
          </a:prstGeom>
          <a:blipFill>
            <a:blip r:embed="rId13"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hdr="0" ftr="0" dt="0"/>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p:txBody>
          <a:bodyPr>
            <a:normAutofit/>
          </a:bodyPr>
          <a:lstStyle/>
          <a:p>
            <a:pPr eaLnBrk="1" hangingPunct="1"/>
            <a:r>
              <a:rPr lang="en-US" dirty="0" smtClean="0"/>
              <a:t>Systems Analysis and Design  11</a:t>
            </a:r>
            <a:r>
              <a:rPr lang="en-US" baseline="30000" dirty="0" smtClean="0"/>
              <a:t>th</a:t>
            </a:r>
            <a:r>
              <a:rPr lang="en-US" dirty="0" smtClean="0"/>
              <a:t> Edition</a:t>
            </a:r>
          </a:p>
        </p:txBody>
      </p:sp>
      <p:sp>
        <p:nvSpPr>
          <p:cNvPr id="15362" name="Subtitle 2"/>
          <p:cNvSpPr>
            <a:spLocks noGrp="1"/>
          </p:cNvSpPr>
          <p:nvPr>
            <p:ph type="body" idx="1"/>
          </p:nvPr>
        </p:nvSpPr>
        <p:spPr>
          <a:xfrm>
            <a:off x="4038600" y="2895600"/>
            <a:ext cx="5135880" cy="1491000"/>
          </a:xfrm>
        </p:spPr>
        <p:txBody>
          <a:bodyPr/>
          <a:lstStyle/>
          <a:p>
            <a:pPr eaLnBrk="1" hangingPunct="1"/>
            <a:r>
              <a:rPr lang="en-US" dirty="0" smtClean="0"/>
              <a:t>Chapter 9 – Data </a:t>
            </a:r>
            <a:r>
              <a:rPr lang="en-US" dirty="0" smtClean="0">
                <a:solidFill>
                  <a:schemeClr val="tx1"/>
                </a:solidFill>
              </a:rPr>
              <a:t>Design</a:t>
            </a:r>
          </a:p>
          <a:p>
            <a:pPr eaLnBrk="1" hangingPunct="1"/>
            <a:endParaRPr lang="en-US" dirty="0" smtClean="0">
              <a:solidFill>
                <a:schemeClr val="tx1"/>
              </a:solidFill>
            </a:endParaRPr>
          </a:p>
        </p:txBody>
      </p:sp>
      <p:sp>
        <p:nvSpPr>
          <p:cNvPr id="4"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10</a:t>
            </a:fld>
            <a:endParaRPr lang="en-US" dirty="0"/>
          </a:p>
        </p:txBody>
      </p:sp>
      <p:sp>
        <p:nvSpPr>
          <p:cNvPr id="2" name="Title 1"/>
          <p:cNvSpPr>
            <a:spLocks noGrp="1"/>
          </p:cNvSpPr>
          <p:nvPr>
            <p:ph type="title"/>
          </p:nvPr>
        </p:nvSpPr>
        <p:spPr/>
        <p:txBody>
          <a:bodyPr rtlCol="0">
            <a:normAutofit/>
          </a:bodyPr>
          <a:lstStyle/>
          <a:p>
            <a:pPr>
              <a:defRPr/>
            </a:pPr>
            <a:r>
              <a:rPr lang="en-US" dirty="0"/>
              <a:t>DBMS Components</a:t>
            </a:r>
            <a:endParaRPr lang="en-US" dirty="0" smtClean="0"/>
          </a:p>
        </p:txBody>
      </p:sp>
      <p:sp>
        <p:nvSpPr>
          <p:cNvPr id="7" name="Content Placeholder 4"/>
          <p:cNvSpPr txBox="1">
            <a:spLocks/>
          </p:cNvSpPr>
          <p:nvPr/>
        </p:nvSpPr>
        <p:spPr>
          <a:xfrm>
            <a:off x="457200" y="1577459"/>
            <a:ext cx="8229600" cy="4525963"/>
          </a:xfrm>
          <a:prstGeom prst="rect">
            <a:avLst/>
          </a:prstGeom>
        </p:spPr>
        <p:txBody>
          <a:bodyPr>
            <a:normAutofit lnSpcReduction="10000"/>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fontAlgn="auto"/>
            <a:r>
              <a:rPr lang="en-US" b="1" dirty="0" smtClean="0"/>
              <a:t>Interfaces for Users, Database Administrators, and Related Systems</a:t>
            </a:r>
          </a:p>
          <a:p>
            <a:pPr lvl="1" fontAlgn="auto">
              <a:spcAft>
                <a:spcPts val="0"/>
              </a:spcAft>
            </a:pPr>
            <a:r>
              <a:rPr lang="en-US" dirty="0" smtClean="0"/>
              <a:t>Users </a:t>
            </a:r>
          </a:p>
          <a:p>
            <a:pPr lvl="2" fontAlgn="auto">
              <a:spcAft>
                <a:spcPts val="0"/>
              </a:spcAft>
            </a:pPr>
            <a:r>
              <a:rPr lang="en-US" dirty="0" smtClean="0"/>
              <a:t>Work with predefined queries and 		 switchboard commands</a:t>
            </a:r>
          </a:p>
          <a:p>
            <a:pPr lvl="2" fontAlgn="auto">
              <a:spcAft>
                <a:spcPts val="0"/>
              </a:spcAft>
            </a:pPr>
            <a:r>
              <a:rPr lang="en-US" dirty="0" smtClean="0"/>
              <a:t>Use </a:t>
            </a:r>
            <a:r>
              <a:rPr lang="en-US" b="1" dirty="0" smtClean="0"/>
              <a:t>query </a:t>
            </a:r>
            <a:r>
              <a:rPr lang="en-US" b="1" dirty="0"/>
              <a:t>languages </a:t>
            </a:r>
            <a:r>
              <a:rPr lang="en-US" dirty="0"/>
              <a:t>to access </a:t>
            </a:r>
            <a:r>
              <a:rPr lang="en-US" dirty="0" smtClean="0"/>
              <a:t>		          stored </a:t>
            </a:r>
            <a:r>
              <a:rPr lang="en-US" dirty="0"/>
              <a:t>data</a:t>
            </a:r>
          </a:p>
          <a:p>
            <a:pPr lvl="1" fontAlgn="auto">
              <a:spcAft>
                <a:spcPts val="0"/>
              </a:spcAft>
            </a:pPr>
            <a:r>
              <a:rPr lang="en-US" dirty="0" smtClean="0"/>
              <a:t>Database administrators</a:t>
            </a:r>
          </a:p>
          <a:p>
            <a:pPr lvl="2" fontAlgn="auto">
              <a:spcAft>
                <a:spcPts val="0"/>
              </a:spcAft>
            </a:pPr>
            <a:r>
              <a:rPr lang="en-US" dirty="0" smtClean="0"/>
              <a:t>Responsible for DBMS </a:t>
            </a:r>
          </a:p>
          <a:p>
            <a:pPr marL="630936" lvl="2" indent="0" fontAlgn="auto">
              <a:spcAft>
                <a:spcPts val="0"/>
              </a:spcAft>
              <a:buNone/>
            </a:pPr>
            <a:r>
              <a:rPr lang="en-US" dirty="0"/>
              <a:t>	</a:t>
            </a:r>
            <a:r>
              <a:rPr lang="en-US" dirty="0" smtClean="0"/>
              <a:t>management and support</a:t>
            </a:r>
          </a:p>
          <a:p>
            <a:pPr lvl="1" fontAlgn="auto">
              <a:spcAft>
                <a:spcPts val="0"/>
              </a:spcAft>
            </a:pPr>
            <a:r>
              <a:rPr lang="en-US" dirty="0" smtClean="0"/>
              <a:t>Related information systems</a:t>
            </a:r>
          </a:p>
          <a:p>
            <a:pPr lvl="2" fontAlgn="auto">
              <a:spcAft>
                <a:spcPts val="0"/>
              </a:spcAft>
            </a:pPr>
            <a:r>
              <a:rPr lang="en-US" dirty="0" smtClean="0"/>
              <a:t>DBMS provides support to </a:t>
            </a:r>
          </a:p>
          <a:p>
            <a:pPr marL="630936" lvl="2" indent="0" fontAlgn="auto">
              <a:spcAft>
                <a:spcPts val="0"/>
              </a:spcAft>
              <a:buNone/>
            </a:pPr>
            <a:r>
              <a:rPr lang="en-US" dirty="0"/>
              <a:t>	</a:t>
            </a:r>
            <a:r>
              <a:rPr lang="en-US" dirty="0" smtClean="0"/>
              <a:t>related information systems </a:t>
            </a:r>
            <a:endParaRPr lang="en-US" dirty="0"/>
          </a:p>
          <a:p>
            <a:pPr fontAlgn="auto"/>
            <a:endParaRPr lang="en-IN" dirty="0"/>
          </a:p>
        </p:txBody>
      </p:sp>
      <p:sp>
        <p:nvSpPr>
          <p:cNvPr id="12" name="Rectangle 11"/>
          <p:cNvSpPr/>
          <p:nvPr/>
        </p:nvSpPr>
        <p:spPr>
          <a:xfrm>
            <a:off x="5898488" y="4733682"/>
            <a:ext cx="3152644" cy="1600438"/>
          </a:xfrm>
          <a:prstGeom prst="rect">
            <a:avLst/>
          </a:prstGeom>
        </p:spPr>
        <p:txBody>
          <a:bodyPr wrap="square">
            <a:spAutoFit/>
          </a:bodyPr>
          <a:lstStyle/>
          <a:p>
            <a:r>
              <a:rPr lang="en-US" sz="1400" b="1" dirty="0"/>
              <a:t>FIGURE </a:t>
            </a:r>
            <a:r>
              <a:rPr lang="en-US" sz="1400" b="1" dirty="0" smtClean="0"/>
              <a:t>9-6 </a:t>
            </a:r>
            <a:r>
              <a:rPr lang="en-US" sz="1400" dirty="0"/>
              <a:t>In addition to interfaces </a:t>
            </a:r>
            <a:r>
              <a:rPr lang="en-US" sz="1400" dirty="0" smtClean="0"/>
              <a:t>or </a:t>
            </a:r>
            <a:r>
              <a:rPr lang="en-US" sz="1400" dirty="0"/>
              <a:t>users, </a:t>
            </a:r>
            <a:r>
              <a:rPr lang="en-US" sz="1400" dirty="0" smtClean="0"/>
              <a:t>database administrators</a:t>
            </a:r>
            <a:r>
              <a:rPr lang="en-US" sz="1400" dirty="0"/>
              <a:t>, and related information systems, a DBMS also </a:t>
            </a:r>
            <a:r>
              <a:rPr lang="en-US" sz="1400" dirty="0" smtClean="0"/>
              <a:t>has a </a:t>
            </a:r>
            <a:r>
              <a:rPr lang="en-US" sz="1400" dirty="0"/>
              <a:t>data manipulation language, a schema and subschemas, and </a:t>
            </a:r>
            <a:r>
              <a:rPr lang="en-US" sz="1400" dirty="0" smtClean="0"/>
              <a:t>a physical </a:t>
            </a:r>
            <a:r>
              <a:rPr lang="en-US" sz="1400" dirty="0"/>
              <a:t>data </a:t>
            </a:r>
            <a:r>
              <a:rPr lang="en-US" sz="1400" dirty="0" smtClean="0"/>
              <a:t>repository.</a:t>
            </a:r>
            <a:endParaRPr lang="en-US" sz="1400" dirty="0"/>
          </a:p>
        </p:txBody>
      </p:sp>
      <p:pic>
        <p:nvPicPr>
          <p:cNvPr id="8" name="Picture 2" descr="This figure consists of four rectangular boxes, which are connected to each other by double-ended arrows. Starting from the top, the first box is labeled database administrators. This box is connected to a box below it labeled database - data manipulation language, schema and subschemas, physical data repository. This box is connected to two other boxes below it. The box on the left is labeled users and the box on the right is labeled related information systems." title="FIGURE 9-6 In addition to interfaces or users, database administrators, and related information systems, a DBMS also has a data manipulation language, a schema and subschemas, and a physical data repository."/>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98488" y="2089741"/>
            <a:ext cx="3095494" cy="26665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39545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r>
              <a:rPr lang="en-US" b="1" dirty="0" smtClean="0"/>
              <a:t>Data Manipulation Language (DML)</a:t>
            </a:r>
          </a:p>
          <a:p>
            <a:pPr lvl="1"/>
            <a:r>
              <a:rPr lang="en-US" dirty="0" smtClean="0"/>
              <a:t>Controls database operations</a:t>
            </a:r>
          </a:p>
          <a:p>
            <a:r>
              <a:rPr lang="en-US" b="1" dirty="0" smtClean="0"/>
              <a:t>Schema</a:t>
            </a:r>
          </a:p>
          <a:p>
            <a:pPr lvl="1"/>
            <a:r>
              <a:rPr lang="en-US" dirty="0" smtClean="0"/>
              <a:t>Descriptions of all fields, tables, and relationships</a:t>
            </a:r>
          </a:p>
          <a:p>
            <a:pPr lvl="2"/>
            <a:r>
              <a:rPr lang="en-US" b="1" dirty="0" smtClean="0"/>
              <a:t>Subschema</a:t>
            </a:r>
            <a:r>
              <a:rPr lang="en-US" dirty="0"/>
              <a:t>: </a:t>
            </a:r>
            <a:r>
              <a:rPr lang="en-US" dirty="0" smtClean="0"/>
              <a:t>Portions </a:t>
            </a:r>
            <a:r>
              <a:rPr lang="en-US" dirty="0"/>
              <a:t>of the database that a </a:t>
            </a:r>
            <a:r>
              <a:rPr lang="en-US" dirty="0" smtClean="0"/>
              <a:t>particular </a:t>
            </a:r>
            <a:r>
              <a:rPr lang="en-US" dirty="0"/>
              <a:t>system or user needs or </a:t>
            </a:r>
            <a:r>
              <a:rPr lang="en-US" dirty="0" smtClean="0"/>
              <a:t>is allowed </a:t>
            </a:r>
            <a:r>
              <a:rPr lang="en-US" dirty="0"/>
              <a:t>to </a:t>
            </a:r>
            <a:r>
              <a:rPr lang="en-US" dirty="0" smtClean="0"/>
              <a:t>access</a:t>
            </a:r>
          </a:p>
          <a:p>
            <a:r>
              <a:rPr lang="en-US" b="1" dirty="0" smtClean="0"/>
              <a:t>Physical Data Repository</a:t>
            </a:r>
          </a:p>
          <a:p>
            <a:pPr lvl="1"/>
            <a:r>
              <a:rPr lang="en-US" sz="2200" dirty="0" smtClean="0"/>
              <a:t>Contains the schema and subschemas</a:t>
            </a:r>
          </a:p>
          <a:p>
            <a:pPr lvl="1"/>
            <a:r>
              <a:rPr lang="en-US" sz="2200" dirty="0" smtClean="0"/>
              <a:t>Can be centralized or distributed at several locations</a:t>
            </a:r>
          </a:p>
          <a:p>
            <a:pPr lvl="1"/>
            <a:r>
              <a:rPr lang="en-US" sz="2200" dirty="0" smtClean="0"/>
              <a:t>Uses</a:t>
            </a:r>
            <a:r>
              <a:rPr lang="en-US" sz="2200" b="1" dirty="0" smtClean="0"/>
              <a:t> </a:t>
            </a:r>
            <a:r>
              <a:rPr lang="en-US" sz="2200" b="1" dirty="0"/>
              <a:t>o</a:t>
            </a:r>
            <a:r>
              <a:rPr lang="en-US" sz="2200" b="1" dirty="0" smtClean="0"/>
              <a:t>pen database connectivity</a:t>
            </a:r>
            <a:r>
              <a:rPr lang="en-US" sz="2200" dirty="0" smtClean="0"/>
              <a:t> (</a:t>
            </a:r>
            <a:r>
              <a:rPr lang="en-US" sz="2200" b="1" dirty="0" smtClean="0"/>
              <a:t>ODBC)</a:t>
            </a:r>
            <a:r>
              <a:rPr lang="en-US" sz="2200" dirty="0" smtClean="0"/>
              <a:t>-compliant software </a:t>
            </a:r>
            <a:r>
              <a:rPr lang="en-US" sz="2200" dirty="0"/>
              <a:t>that </a:t>
            </a:r>
            <a:r>
              <a:rPr lang="en-US" sz="2200" dirty="0" smtClean="0"/>
              <a:t>enables communication among the systems and DBMS</a:t>
            </a:r>
            <a:r>
              <a:rPr lang="en-US" dirty="0" smtClean="0"/>
              <a:t>s</a:t>
            </a:r>
          </a:p>
          <a:p>
            <a:pPr marL="630936" lvl="2" indent="0">
              <a:buNone/>
            </a:pPr>
            <a:endParaRPr lang="en-US" dirty="0" smtClean="0"/>
          </a:p>
          <a:p>
            <a:pPr lvl="1"/>
            <a:endParaRPr lang="en-US" dirty="0" smtClean="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11</a:t>
            </a:fld>
            <a:endParaRPr lang="en-US" dirty="0"/>
          </a:p>
        </p:txBody>
      </p:sp>
      <p:sp>
        <p:nvSpPr>
          <p:cNvPr id="2" name="Title 1"/>
          <p:cNvSpPr>
            <a:spLocks noGrp="1"/>
          </p:cNvSpPr>
          <p:nvPr>
            <p:ph type="title"/>
          </p:nvPr>
        </p:nvSpPr>
        <p:spPr/>
        <p:txBody>
          <a:bodyPr/>
          <a:lstStyle/>
          <a:p>
            <a:r>
              <a:rPr lang="en-US" dirty="0" smtClean="0"/>
              <a:t>DBMS Components </a:t>
            </a:r>
            <a:r>
              <a:rPr lang="en-US" sz="1400" dirty="0" smtClean="0"/>
              <a:t>(Cont.)</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09518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12</a:t>
            </a:fld>
            <a:endParaRPr lang="en-US" dirty="0"/>
          </a:p>
        </p:txBody>
      </p:sp>
      <p:sp>
        <p:nvSpPr>
          <p:cNvPr id="2" name="Title 1"/>
          <p:cNvSpPr>
            <a:spLocks noGrp="1"/>
          </p:cNvSpPr>
          <p:nvPr>
            <p:ph type="title"/>
          </p:nvPr>
        </p:nvSpPr>
        <p:spPr/>
        <p:txBody>
          <a:bodyPr rtlCol="0">
            <a:normAutofit/>
          </a:bodyPr>
          <a:lstStyle/>
          <a:p>
            <a:pPr>
              <a:defRPr/>
            </a:pPr>
            <a:r>
              <a:rPr lang="en-US" dirty="0"/>
              <a:t>Web-Based Data Design</a:t>
            </a:r>
            <a:endParaRPr lang="en-US" dirty="0" smtClean="0"/>
          </a:p>
        </p:txBody>
      </p:sp>
      <p:sp>
        <p:nvSpPr>
          <p:cNvPr id="5" name="Content Placeholder 4"/>
          <p:cNvSpPr txBox="1">
            <a:spLocks/>
          </p:cNvSpPr>
          <p:nvPr/>
        </p:nvSpPr>
        <p:spPr>
          <a:xfrm>
            <a:off x="457200" y="1481328"/>
            <a:ext cx="8056722" cy="4525963"/>
          </a:xfrm>
          <a:prstGeom prst="rect">
            <a:avLst/>
          </a:prstGeom>
        </p:spPr>
        <p:txBody>
          <a:bodyPr>
            <a:no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fontAlgn="auto"/>
            <a:r>
              <a:rPr lang="en-US" b="1" dirty="0" smtClean="0"/>
              <a:t>Connecting to the Web</a:t>
            </a:r>
          </a:p>
          <a:p>
            <a:pPr lvl="1" fontAlgn="auto"/>
            <a:r>
              <a:rPr lang="en-US" dirty="0"/>
              <a:t>Databases are created and managed by using </a:t>
            </a:r>
            <a:r>
              <a:rPr lang="en-US" dirty="0" smtClean="0"/>
              <a:t>languages </a:t>
            </a:r>
            <a:r>
              <a:rPr lang="en-US" dirty="0"/>
              <a:t>and commands </a:t>
            </a:r>
            <a:r>
              <a:rPr lang="en-US" dirty="0" smtClean="0"/>
              <a:t>that have </a:t>
            </a:r>
            <a:r>
              <a:rPr lang="en-US" dirty="0"/>
              <a:t>nothing to do with HTML</a:t>
            </a:r>
          </a:p>
          <a:p>
            <a:pPr lvl="2" fontAlgn="auto">
              <a:spcAft>
                <a:spcPts val="0"/>
              </a:spcAft>
            </a:pPr>
            <a:r>
              <a:rPr lang="en-US" dirty="0" smtClean="0"/>
              <a:t>Objective - To connect the database to the Web and enable data to be viewed and updated</a:t>
            </a:r>
          </a:p>
          <a:p>
            <a:pPr lvl="2" fontAlgn="auto">
              <a:spcAft>
                <a:spcPts val="0"/>
              </a:spcAft>
            </a:pPr>
            <a:r>
              <a:rPr lang="en-US" dirty="0" smtClean="0"/>
              <a:t>Middleware is used integrate different applications and allow them to exchange data</a:t>
            </a:r>
          </a:p>
          <a:p>
            <a:pPr fontAlgn="auto"/>
            <a:r>
              <a:rPr lang="en-US" b="1" dirty="0" smtClean="0"/>
              <a:t>Data Security</a:t>
            </a:r>
          </a:p>
          <a:p>
            <a:pPr lvl="1" fontAlgn="auto">
              <a:spcAft>
                <a:spcPts val="0"/>
              </a:spcAft>
            </a:pPr>
            <a:r>
              <a:rPr lang="en-US" dirty="0" smtClean="0"/>
              <a:t>Web-based data must be secure, yet easily accessible to authorized users</a:t>
            </a:r>
          </a:p>
          <a:p>
            <a:pPr lvl="1" fontAlgn="auto">
              <a:spcAft>
                <a:spcPts val="0"/>
              </a:spcAft>
            </a:pPr>
            <a:endParaRPr lang="en-US" dirty="0" smtClean="0"/>
          </a:p>
          <a:p>
            <a:pPr lvl="1" fontAlgn="auto">
              <a:spcAft>
                <a:spcPts val="0"/>
              </a:spcAft>
            </a:pPr>
            <a:endParaRPr lang="en-US" dirty="0" smtClean="0"/>
          </a:p>
          <a:p>
            <a:pPr fontAlgn="auto"/>
            <a:endParaRPr lang="en-IN" dirty="0"/>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49247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13</a:t>
            </a:fld>
            <a:endParaRPr lang="en-US" dirty="0"/>
          </a:p>
        </p:txBody>
      </p:sp>
      <p:sp>
        <p:nvSpPr>
          <p:cNvPr id="2" name="Title 1"/>
          <p:cNvSpPr>
            <a:spLocks noGrp="1"/>
          </p:cNvSpPr>
          <p:nvPr>
            <p:ph type="title"/>
          </p:nvPr>
        </p:nvSpPr>
        <p:spPr/>
        <p:txBody>
          <a:bodyPr rtlCol="0">
            <a:normAutofit/>
          </a:bodyPr>
          <a:lstStyle/>
          <a:p>
            <a:pPr>
              <a:defRPr/>
            </a:pPr>
            <a:r>
              <a:rPr lang="en-US" dirty="0"/>
              <a:t>Web-Based Data </a:t>
            </a:r>
            <a:r>
              <a:rPr lang="en-US" dirty="0" smtClean="0"/>
              <a:t>Design </a:t>
            </a:r>
            <a:r>
              <a:rPr lang="en-US" sz="1300" dirty="0" smtClean="0"/>
              <a:t>(Cont. 1)</a:t>
            </a:r>
          </a:p>
        </p:txBody>
      </p:sp>
      <p:sp>
        <p:nvSpPr>
          <p:cNvPr id="7" name="Rectangle 6"/>
          <p:cNvSpPr/>
          <p:nvPr/>
        </p:nvSpPr>
        <p:spPr>
          <a:xfrm>
            <a:off x="5684" y="2667000"/>
            <a:ext cx="2531919" cy="3108543"/>
          </a:xfrm>
          <a:prstGeom prst="rect">
            <a:avLst/>
          </a:prstGeom>
        </p:spPr>
        <p:txBody>
          <a:bodyPr wrap="square">
            <a:spAutoFit/>
          </a:bodyPr>
          <a:lstStyle/>
          <a:p>
            <a:r>
              <a:rPr lang="en-US" sz="1400" b="1" dirty="0"/>
              <a:t>FIGURE </a:t>
            </a:r>
            <a:r>
              <a:rPr lang="en-US" sz="1400" b="1" dirty="0" smtClean="0"/>
              <a:t>9-8 </a:t>
            </a:r>
            <a:r>
              <a:rPr lang="en-US" sz="1400" dirty="0" smtClean="0"/>
              <a:t>A Web-based </a:t>
            </a:r>
            <a:r>
              <a:rPr lang="en-US" sz="1400" dirty="0"/>
              <a:t>design characteristics include global access, ease of use, multiple platforms, </a:t>
            </a:r>
            <a:r>
              <a:rPr lang="en-US" sz="1400" dirty="0" smtClean="0"/>
              <a:t>cost effectiveness</a:t>
            </a:r>
            <a:r>
              <a:rPr lang="en-US" sz="1400" dirty="0"/>
              <a:t>, security issues, and adaptability issues. In a Web-based design, the Internet serves as the </a:t>
            </a:r>
            <a:r>
              <a:rPr lang="en-US" sz="1400" dirty="0" smtClean="0"/>
              <a:t>front end</a:t>
            </a:r>
            <a:r>
              <a:rPr lang="en-US" sz="1400" dirty="0"/>
              <a:t>, or interface, for the database management system. Access to the database requires only a Web </a:t>
            </a:r>
            <a:r>
              <a:rPr lang="en-US" sz="1400" dirty="0" smtClean="0"/>
              <a:t>browser and </a:t>
            </a:r>
            <a:r>
              <a:rPr lang="en-US" sz="1400" dirty="0"/>
              <a:t>an Internet </a:t>
            </a:r>
            <a:r>
              <a:rPr lang="en-US" sz="1400" dirty="0" smtClean="0"/>
              <a:t>connection. </a:t>
            </a:r>
            <a:endParaRPr lang="en-US" sz="1400" dirty="0"/>
          </a:p>
        </p:txBody>
      </p:sp>
      <p:pic>
        <p:nvPicPr>
          <p:cNvPr id="3" name="Picture 2" descr="This table consists of 2 columns and 7 rows. Column 1 is titled characteristic and column 2 is titled explanation. &#10;In row 2, column 1 reads global access and column 2 reads the Internet enables worldwide access, using existing infrastructure and standard telecommunications protocols.&#10;In row 3, column 1 reads ease of use and column 2 reads Web browsers provide a familiar interface that is user-friendly and easily learned.&#10;In row 4, column 1 reads multiple platforms and column 2 reads Web-based design is not dependent on a specific combination of hardware or software. All that is required is a browser and an Internet connection.&#10;In row 5, column 1 reads cost effectiveness and column 2 reads initial investment is relatively low because the Internet serves as the communication network. Users require only a browser, and web-based systems do not require powerful workstations. Flexibility is high because numerous outsourcing options exist for development, hosting, maintenance, and system support.&#10;In row 6, column 1 reads security issues and column 2 reads security is a universal issue, but Internet connectivity raises special concerns. These can be addressed with a combination of good design, software that can protect the system and detect intrusion, stringent rules for passwords and user identification, and vigilant users and managers.&#10;In row 7, column 1 reads adaptability issues and column 2 reads the Internet offers many advantages in terms of access, connectivity, and flexibility. Migrating a traditional database design to the web, however, can require design modification, additional software, and some added expense.&#10;&#10;" title="FIGURE 9-8 A Web-based design characteristics include global access, ease of use, multiple platforms, cost effectiveness, security issues, and adaptability issues. In a Web-based design, the Internet serves as the front end, or interface, for the database management system. Access to the database requires only a Web browser and an Internet connection. "/>
          <p:cNvPicPr>
            <a:picLocks noChangeAspect="1"/>
          </p:cNvPicPr>
          <p:nvPr/>
        </p:nvPicPr>
        <p:blipFill rotWithShape="1">
          <a:blip r:embed="rId3" cstate="print">
            <a:extLst>
              <a:ext uri="{28A0092B-C50C-407E-A947-70E740481C1C}">
                <a14:useLocalDpi xmlns:a14="http://schemas.microsoft.com/office/drawing/2010/main" val="0"/>
              </a:ext>
            </a:extLst>
          </a:blip>
          <a:srcRect t="2026"/>
          <a:stretch/>
        </p:blipFill>
        <p:spPr>
          <a:xfrm>
            <a:off x="2537603" y="1417638"/>
            <a:ext cx="6546869" cy="4811712"/>
          </a:xfrm>
          <a:prstGeom prst="rect">
            <a:avLst/>
          </a:prstGeom>
        </p:spPr>
      </p:pic>
      <p:sp>
        <p:nvSpPr>
          <p:cNvPr id="9"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994067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e figure comprises of five icons. The first icon is of a desktop computer, which is labeled client workstation. An arrow originates from this icon and points to an icon of a server. The arrow is labeled 1. Client requests webpage. The icon is labeled webserver. The arrow passes through a cloud shaped icon, which is labeled internet or intranet. An arrow originates from the icon labeled webserver and points to another icon of a server, which is labeled database server. The arrow is labeled 2. Web server submits query to database server. The arrow passes through the cloud shaped icon labeled internet or intranet and a smaller cloud shaped icon labeled middleware. An arrow originates from the icon labeled database server, passes through the cloud shaped icons labeled internet or intranet and middleware, and points back to the icon labeled web server. This arrow is labeled 3. Database server submits retrieved data to web server. An arrow originates from the icon labeled web server and points to the icon labeled client workstation, passing through the cloud shaped icon labeled internet or intranet. This arrow is labeled 4. Web server submits webpage to client." title="FIGURE 9-9 When a client workstation requests a Web page (1), the Web server uses middleware to generate a data query to the database server (2). The database server responds (3), and middleware translates the retrieved data into an HTML page that can be sent by the Web server and displayed by the user’s browser (4).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2568" y="1828800"/>
            <a:ext cx="7641432" cy="3800781"/>
          </a:xfrm>
          <a:prstGeom prst="rect">
            <a:avLst/>
          </a:prstGeom>
        </p:spPr>
      </p:pic>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14</a:t>
            </a:fld>
            <a:endParaRPr lang="en-US" dirty="0"/>
          </a:p>
        </p:txBody>
      </p:sp>
      <p:sp>
        <p:nvSpPr>
          <p:cNvPr id="2" name="Title 1"/>
          <p:cNvSpPr>
            <a:spLocks noGrp="1"/>
          </p:cNvSpPr>
          <p:nvPr>
            <p:ph type="title"/>
          </p:nvPr>
        </p:nvSpPr>
        <p:spPr/>
        <p:txBody>
          <a:bodyPr rtlCol="0">
            <a:normAutofit/>
          </a:bodyPr>
          <a:lstStyle/>
          <a:p>
            <a:pPr>
              <a:defRPr/>
            </a:pPr>
            <a:r>
              <a:rPr lang="en-US" dirty="0" smtClean="0"/>
              <a:t>Web-Based Data Design </a:t>
            </a:r>
            <a:r>
              <a:rPr lang="en-US" sz="1300" dirty="0" smtClean="0"/>
              <a:t>(Cont. 2)</a:t>
            </a:r>
          </a:p>
        </p:txBody>
      </p:sp>
      <p:sp>
        <p:nvSpPr>
          <p:cNvPr id="7" name="Rectangle 6"/>
          <p:cNvSpPr/>
          <p:nvPr/>
        </p:nvSpPr>
        <p:spPr>
          <a:xfrm>
            <a:off x="0" y="3729190"/>
            <a:ext cx="3445670" cy="2031325"/>
          </a:xfrm>
          <a:prstGeom prst="rect">
            <a:avLst/>
          </a:prstGeom>
        </p:spPr>
        <p:txBody>
          <a:bodyPr wrap="square">
            <a:spAutoFit/>
          </a:bodyPr>
          <a:lstStyle/>
          <a:p>
            <a:r>
              <a:rPr lang="en-US" sz="1400" b="1" dirty="0"/>
              <a:t>FIGURE </a:t>
            </a:r>
            <a:r>
              <a:rPr lang="en-US" sz="1400" b="1" dirty="0" smtClean="0"/>
              <a:t>9-9 </a:t>
            </a:r>
            <a:r>
              <a:rPr lang="en-US" sz="1400" dirty="0"/>
              <a:t>When a client workstation requests a Web page (1), the Web server uses </a:t>
            </a:r>
            <a:r>
              <a:rPr lang="en-US" sz="1400" dirty="0" smtClean="0"/>
              <a:t>middleware to </a:t>
            </a:r>
            <a:r>
              <a:rPr lang="en-US" sz="1400" dirty="0"/>
              <a:t>generate a data query to the database server (2). The database server responds (3), and </a:t>
            </a:r>
            <a:r>
              <a:rPr lang="en-US" sz="1400" dirty="0" smtClean="0"/>
              <a:t>middleware translates </a:t>
            </a:r>
            <a:r>
              <a:rPr lang="en-US" sz="1400" dirty="0"/>
              <a:t>the retrieved data into an HTML page that can be sent by the Web server and displayed by </a:t>
            </a:r>
            <a:r>
              <a:rPr lang="en-US" sz="1400" dirty="0" smtClean="0"/>
              <a:t>the user’s </a:t>
            </a:r>
            <a:r>
              <a:rPr lang="en-US" sz="1400" dirty="0"/>
              <a:t>browser (</a:t>
            </a:r>
            <a:r>
              <a:rPr lang="en-US" sz="1400" dirty="0" smtClean="0"/>
              <a:t>4). </a:t>
            </a:r>
            <a:endParaRPr lang="en-US" sz="1400" dirty="0"/>
          </a:p>
        </p:txBody>
      </p:sp>
      <p:sp>
        <p:nvSpPr>
          <p:cNvPr id="9"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50208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15</a:t>
            </a:fld>
            <a:endParaRPr lang="en-US" dirty="0"/>
          </a:p>
        </p:txBody>
      </p:sp>
      <p:sp>
        <p:nvSpPr>
          <p:cNvPr id="2" name="Title 1"/>
          <p:cNvSpPr>
            <a:spLocks noGrp="1"/>
          </p:cNvSpPr>
          <p:nvPr>
            <p:ph type="title"/>
          </p:nvPr>
        </p:nvSpPr>
        <p:spPr/>
        <p:txBody>
          <a:bodyPr rtlCol="0">
            <a:normAutofit/>
          </a:bodyPr>
          <a:lstStyle/>
          <a:p>
            <a:pPr>
              <a:defRPr/>
            </a:pPr>
            <a:r>
              <a:rPr lang="en-US" dirty="0"/>
              <a:t>Data Design Terms</a:t>
            </a:r>
            <a:endParaRPr lang="en-US" dirty="0" smtClean="0"/>
          </a:p>
        </p:txBody>
      </p:sp>
      <p:sp>
        <p:nvSpPr>
          <p:cNvPr id="7" name="Content Placeholder 4"/>
          <p:cNvSpPr txBox="1">
            <a:spLocks/>
          </p:cNvSpPr>
          <p:nvPr/>
        </p:nvSpPr>
        <p:spPr>
          <a:xfrm>
            <a:off x="457200" y="1481328"/>
            <a:ext cx="8229600" cy="4525963"/>
          </a:xfrm>
          <a:prstGeom prst="rect">
            <a:avLst/>
          </a:prstGeom>
        </p:spPr>
        <p:txBody>
          <a:bodyPr>
            <a:no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fontAlgn="auto"/>
            <a:r>
              <a:rPr lang="en-US" b="1" dirty="0" smtClean="0"/>
              <a:t>Definitions</a:t>
            </a:r>
          </a:p>
          <a:p>
            <a:pPr lvl="1" fontAlgn="auto">
              <a:spcAft>
                <a:spcPts val="0"/>
              </a:spcAft>
            </a:pPr>
            <a:r>
              <a:rPr lang="en-US" dirty="0" smtClean="0"/>
              <a:t>Entity</a:t>
            </a:r>
            <a:r>
              <a:rPr lang="en-US" b="1" dirty="0" smtClean="0"/>
              <a:t> - </a:t>
            </a:r>
            <a:r>
              <a:rPr lang="en-US" dirty="0" smtClean="0"/>
              <a:t>Person, place, thing, or event for which data is collected and maintained</a:t>
            </a:r>
          </a:p>
          <a:p>
            <a:pPr lvl="1" fontAlgn="auto">
              <a:spcAft>
                <a:spcPts val="0"/>
              </a:spcAft>
            </a:pPr>
            <a:r>
              <a:rPr lang="en-US" b="1" dirty="0" smtClean="0"/>
              <a:t>Table</a:t>
            </a:r>
            <a:r>
              <a:rPr lang="en-US" dirty="0" smtClean="0"/>
              <a:t> or </a:t>
            </a:r>
            <a:r>
              <a:rPr lang="en-US" b="1" dirty="0" smtClean="0"/>
              <a:t>file</a:t>
            </a:r>
            <a:r>
              <a:rPr lang="en-US" dirty="0" smtClean="0"/>
              <a:t>: Contains a set of related records that store data about a specific entity</a:t>
            </a:r>
          </a:p>
          <a:p>
            <a:pPr lvl="1" fontAlgn="auto">
              <a:spcAft>
                <a:spcPts val="0"/>
              </a:spcAft>
            </a:pPr>
            <a:r>
              <a:rPr lang="en-US" dirty="0" smtClean="0"/>
              <a:t>Field (attribute) - Single characteristic or fact about an entity</a:t>
            </a:r>
          </a:p>
          <a:p>
            <a:pPr lvl="2" fontAlgn="auto">
              <a:spcAft>
                <a:spcPts val="0"/>
              </a:spcAft>
            </a:pPr>
            <a:r>
              <a:rPr lang="en-US" b="1" dirty="0" smtClean="0"/>
              <a:t>Common field</a:t>
            </a:r>
            <a:r>
              <a:rPr lang="en-US" dirty="0" smtClean="0"/>
              <a:t>: Attribute </a:t>
            </a:r>
            <a:r>
              <a:rPr lang="en-US" dirty="0"/>
              <a:t>that appears in more than one entity</a:t>
            </a:r>
            <a:endParaRPr lang="en-US" dirty="0" smtClean="0"/>
          </a:p>
          <a:p>
            <a:pPr lvl="1" fontAlgn="auto">
              <a:spcAft>
                <a:spcPts val="0"/>
              </a:spcAft>
            </a:pPr>
            <a:r>
              <a:rPr lang="en-US" b="1" dirty="0" smtClean="0"/>
              <a:t>Tuple </a:t>
            </a:r>
            <a:r>
              <a:rPr lang="en-US" dirty="0" smtClean="0"/>
              <a:t>(record): Set of related fields that describes one instance, or occurrence, of an entity</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63994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457200" y="1481328"/>
            <a:ext cx="8056722" cy="4525963"/>
          </a:xfrm>
        </p:spPr>
        <p:txBody>
          <a:bodyPr>
            <a:noAutofit/>
          </a:bodyPr>
          <a:lstStyle/>
          <a:p>
            <a:r>
              <a:rPr lang="en-US" b="1" dirty="0" smtClean="0"/>
              <a:t>Key Fields</a:t>
            </a:r>
          </a:p>
          <a:p>
            <a:pPr lvl="1"/>
            <a:r>
              <a:rPr lang="en-US" b="1" dirty="0" smtClean="0"/>
              <a:t>Primary key</a:t>
            </a:r>
            <a:r>
              <a:rPr lang="en-US" dirty="0" smtClean="0"/>
              <a:t>: Field or combination of fields that uniquely and minimally identifies a particular member of an entity</a:t>
            </a:r>
          </a:p>
          <a:p>
            <a:pPr lvl="2"/>
            <a:r>
              <a:rPr lang="en-US" dirty="0" smtClean="0"/>
              <a:t>Called a </a:t>
            </a:r>
            <a:r>
              <a:rPr lang="en-US" b="1" dirty="0" smtClean="0"/>
              <a:t>combination key</a:t>
            </a:r>
          </a:p>
          <a:p>
            <a:pPr lvl="1"/>
            <a:r>
              <a:rPr lang="en-US" b="1" dirty="0" smtClean="0"/>
              <a:t>Candidate key</a:t>
            </a:r>
            <a:r>
              <a:rPr lang="en-US" dirty="0" smtClean="0"/>
              <a:t>:</a:t>
            </a:r>
            <a:r>
              <a:rPr lang="en-US" b="1" dirty="0" smtClean="0"/>
              <a:t> </a:t>
            </a:r>
            <a:r>
              <a:rPr lang="en-US" dirty="0" smtClean="0"/>
              <a:t>Any field that could serve as a primary key</a:t>
            </a:r>
          </a:p>
          <a:p>
            <a:pPr lvl="1"/>
            <a:r>
              <a:rPr lang="en-US" b="1" dirty="0" smtClean="0"/>
              <a:t>Foreign key</a:t>
            </a:r>
            <a:r>
              <a:rPr lang="en-US" dirty="0" smtClean="0"/>
              <a:t>: Field in one table that must match a primary key value in another table for a relationship between the two tables to exist</a:t>
            </a:r>
          </a:p>
          <a:p>
            <a:pPr lvl="1"/>
            <a:r>
              <a:rPr lang="en-US" b="1" dirty="0" smtClean="0"/>
              <a:t>Secondary key</a:t>
            </a:r>
            <a:r>
              <a:rPr lang="en-US" dirty="0" smtClean="0"/>
              <a:t>:</a:t>
            </a:r>
            <a:r>
              <a:rPr lang="en-US" b="1" dirty="0" smtClean="0"/>
              <a:t> </a:t>
            </a:r>
            <a:r>
              <a:rPr lang="en-US" dirty="0" smtClean="0"/>
              <a:t>Field or combination of fields that can be used to access or retrieve records</a:t>
            </a:r>
          </a:p>
          <a:p>
            <a:pPr lvl="2"/>
            <a:endParaRPr lang="en-US" dirty="0" smtClean="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16</a:t>
            </a:fld>
            <a:endParaRPr lang="en-US" dirty="0"/>
          </a:p>
        </p:txBody>
      </p:sp>
      <p:sp>
        <p:nvSpPr>
          <p:cNvPr id="2" name="Title 1"/>
          <p:cNvSpPr>
            <a:spLocks noGrp="1"/>
          </p:cNvSpPr>
          <p:nvPr>
            <p:ph type="title"/>
          </p:nvPr>
        </p:nvSpPr>
        <p:spPr/>
        <p:txBody>
          <a:bodyPr/>
          <a:lstStyle/>
          <a:p>
            <a:r>
              <a:rPr lang="en-US" dirty="0" smtClean="0"/>
              <a:t>Data Design Terms </a:t>
            </a:r>
            <a:r>
              <a:rPr lang="en-US" sz="1400" dirty="0" smtClean="0"/>
              <a:t>(Cont. 1)</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81909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81328"/>
            <a:ext cx="3400116" cy="4525963"/>
          </a:xfrm>
        </p:spPr>
        <p:txBody>
          <a:bodyPr/>
          <a:lstStyle/>
          <a:p>
            <a:r>
              <a:rPr lang="en-US" b="1" dirty="0" smtClean="0"/>
              <a:t>Referential Integrity</a:t>
            </a:r>
          </a:p>
          <a:p>
            <a:pPr lvl="1"/>
            <a:r>
              <a:rPr lang="en-US" dirty="0" smtClean="0"/>
              <a:t>Set of rules that avoids data inconsistency and quality problems</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17</a:t>
            </a:fld>
            <a:endParaRPr lang="en-US" dirty="0"/>
          </a:p>
        </p:txBody>
      </p:sp>
      <p:sp>
        <p:nvSpPr>
          <p:cNvPr id="2" name="Title 1"/>
          <p:cNvSpPr>
            <a:spLocks noGrp="1"/>
          </p:cNvSpPr>
          <p:nvPr>
            <p:ph type="title"/>
          </p:nvPr>
        </p:nvSpPr>
        <p:spPr/>
        <p:txBody>
          <a:bodyPr/>
          <a:lstStyle/>
          <a:p>
            <a:r>
              <a:rPr lang="en-US" dirty="0" smtClean="0"/>
              <a:t>Data Design Terms </a:t>
            </a:r>
            <a:r>
              <a:rPr lang="en-US" sz="1400" dirty="0" smtClean="0"/>
              <a:t>(Cont. 2)</a:t>
            </a:r>
          </a:p>
        </p:txBody>
      </p:sp>
      <p:sp>
        <p:nvSpPr>
          <p:cNvPr id="7" name="Rectangle 6"/>
          <p:cNvSpPr/>
          <p:nvPr/>
        </p:nvSpPr>
        <p:spPr>
          <a:xfrm>
            <a:off x="3931043" y="5540798"/>
            <a:ext cx="4937006" cy="738664"/>
          </a:xfrm>
          <a:prstGeom prst="rect">
            <a:avLst/>
          </a:prstGeom>
        </p:spPr>
        <p:txBody>
          <a:bodyPr wrap="square">
            <a:spAutoFit/>
          </a:bodyPr>
          <a:lstStyle/>
          <a:p>
            <a:r>
              <a:rPr lang="en-US" sz="1400" b="1" dirty="0"/>
              <a:t>FIGURE </a:t>
            </a:r>
            <a:r>
              <a:rPr lang="en-US" sz="1400" b="1" dirty="0" smtClean="0"/>
              <a:t>9-11 </a:t>
            </a:r>
            <a:r>
              <a:rPr lang="en-US" sz="1400" dirty="0"/>
              <a:t>Microsoft Access allows a user to specify that referential integrity rules will be enforced in </a:t>
            </a:r>
            <a:r>
              <a:rPr lang="en-US" sz="1400" dirty="0" smtClean="0"/>
              <a:t>a relational </a:t>
            </a:r>
            <a:r>
              <a:rPr lang="en-US" sz="1400" dirty="0"/>
              <a:t>database </a:t>
            </a:r>
            <a:r>
              <a:rPr lang="en-US" sz="1400" dirty="0" smtClean="0"/>
              <a:t>design. </a:t>
            </a:r>
            <a:endParaRPr lang="en-US" sz="1400" dirty="0"/>
          </a:p>
        </p:txBody>
      </p:sp>
      <p:pic>
        <p:nvPicPr>
          <p:cNvPr id="8" name="Picture 2" descr="This screenshot consists of two dialog boxes slightly overlapping each other. The larger box is labeled relationships. It consists of two smaller dialog boxes. The box on the left is labeled MECHANIC. The following points are listed in below the header:&#10;• Mechanic no.&#10;• Name&#10;• Pay rate&#10;• Hire date&#10;• Status&#10;• Insurance&#10;The box on the right is labeled JOB. The following content is listed below the header:&#10;• Job no.&#10;• Work code&#10;• Hours&#10;• Date&#10;• Mechanic no.&#10;• Name&#10;• Pay rate&#10;An arrow originates from the box labeled MECHANIC and points to the box labeled JOB. There is an icon of a magnifying glass above this arrow. An arrow originates from this icon and points to the arrow connecting the two dialog boxes.&#10;The smaller dialog box is labeled edit relationships. The left side of the box consists of different tab. The following are the tabs and their contents:&#10;• Table/query: Mechanic&#10;• Related table/query: Job&#10;• Mechanic No.&#10;• Mechanic No.&#10;The last two tabs are placed adjacently. &#10;There are three check boxes below the tabs, of which only one is valid. It reads enforce referential integrity. This box is circled. There is an icon of a magnifying glass on the left side of this dialog box. An arrow originates from this icon and points to the circle. The content below the check boxes reads relationship type: intermediate.&#10;There are four buttons, placed one below the other, on the right side of the dialog box. Starting from the top, the buttons are labeled ok, cancel, join type, and create new.&#10;" title="FIGURE 9-11 Microsoft Access allows a user to specify that referential integrity rules will be enforced in a relational database desig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93892" y="1437830"/>
            <a:ext cx="5102732" cy="39649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74829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18</a:t>
            </a:fld>
            <a:endParaRPr lang="en-US" dirty="0"/>
          </a:p>
        </p:txBody>
      </p:sp>
      <p:sp>
        <p:nvSpPr>
          <p:cNvPr id="2" name="Title 1"/>
          <p:cNvSpPr>
            <a:spLocks noGrp="1"/>
          </p:cNvSpPr>
          <p:nvPr>
            <p:ph type="title"/>
          </p:nvPr>
        </p:nvSpPr>
        <p:spPr/>
        <p:txBody>
          <a:bodyPr rtlCol="0">
            <a:normAutofit/>
          </a:bodyPr>
          <a:lstStyle/>
          <a:p>
            <a:pPr>
              <a:defRPr/>
            </a:pPr>
            <a:r>
              <a:rPr lang="en-US" dirty="0"/>
              <a:t>Entity-Relationship Diagrams</a:t>
            </a:r>
            <a:endParaRPr lang="en-US" dirty="0" smtClean="0"/>
          </a:p>
        </p:txBody>
      </p:sp>
      <p:sp>
        <p:nvSpPr>
          <p:cNvPr id="10" name="Content Placeholder 2"/>
          <p:cNvSpPr txBox="1">
            <a:spLocks/>
          </p:cNvSpPr>
          <p:nvPr/>
        </p:nvSpPr>
        <p:spPr>
          <a:xfrm>
            <a:off x="457199" y="1481328"/>
            <a:ext cx="5197475" cy="4525963"/>
          </a:xfrm>
          <a:prstGeom prst="rect">
            <a:avLst/>
          </a:prstGeom>
        </p:spPr>
        <p:txBody>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fontAlgn="auto"/>
            <a:r>
              <a:rPr lang="en-US" b="1" dirty="0" smtClean="0"/>
              <a:t>Drawing an ERD</a:t>
            </a:r>
          </a:p>
          <a:p>
            <a:pPr lvl="1" fontAlgn="auto">
              <a:spcAft>
                <a:spcPts val="0"/>
              </a:spcAft>
            </a:pPr>
            <a:r>
              <a:rPr lang="en-US" dirty="0" smtClean="0"/>
              <a:t>List the entities that were identified during the systems analysis phase </a:t>
            </a:r>
          </a:p>
          <a:p>
            <a:pPr lvl="2" fontAlgn="auto">
              <a:spcAft>
                <a:spcPts val="0"/>
              </a:spcAft>
            </a:pPr>
            <a:r>
              <a:rPr lang="en-US" dirty="0" smtClean="0"/>
              <a:t>Consider the nature of the relationships that link them</a:t>
            </a:r>
          </a:p>
        </p:txBody>
      </p:sp>
      <p:sp>
        <p:nvSpPr>
          <p:cNvPr id="12" name="Rectangle 11"/>
          <p:cNvSpPr/>
          <p:nvPr/>
        </p:nvSpPr>
        <p:spPr>
          <a:xfrm>
            <a:off x="4343400" y="5315888"/>
            <a:ext cx="4937006" cy="954107"/>
          </a:xfrm>
          <a:prstGeom prst="rect">
            <a:avLst/>
          </a:prstGeom>
        </p:spPr>
        <p:txBody>
          <a:bodyPr wrap="square">
            <a:spAutoFit/>
          </a:bodyPr>
          <a:lstStyle/>
          <a:p>
            <a:r>
              <a:rPr lang="en-US" sz="1400" b="1" dirty="0"/>
              <a:t>FIGURE </a:t>
            </a:r>
            <a:r>
              <a:rPr lang="en-US" sz="1400" b="1" dirty="0" smtClean="0"/>
              <a:t>9-12 </a:t>
            </a:r>
            <a:r>
              <a:rPr lang="en-US" sz="1400" dirty="0"/>
              <a:t>In an </a:t>
            </a:r>
            <a:r>
              <a:rPr lang="en-US" sz="1400" dirty="0" smtClean="0"/>
              <a:t>entity-relationship diagram</a:t>
            </a:r>
            <a:r>
              <a:rPr lang="en-US" sz="1400" dirty="0"/>
              <a:t>, entities are labeled with </a:t>
            </a:r>
            <a:r>
              <a:rPr lang="en-US" sz="1400" dirty="0" smtClean="0"/>
              <a:t>singular nouns </a:t>
            </a:r>
            <a:r>
              <a:rPr lang="en-US" sz="1400" dirty="0"/>
              <a:t>and relationships are labeled </a:t>
            </a:r>
            <a:r>
              <a:rPr lang="en-US" sz="1400" dirty="0" smtClean="0"/>
              <a:t>with verbs</a:t>
            </a:r>
            <a:r>
              <a:rPr lang="en-US" sz="1400" dirty="0"/>
              <a:t>. The relationship is interpreted as </a:t>
            </a:r>
            <a:r>
              <a:rPr lang="en-US" sz="1400" dirty="0" smtClean="0"/>
              <a:t>a simple </a:t>
            </a:r>
            <a:r>
              <a:rPr lang="en-US" sz="1400" dirty="0"/>
              <a:t>English sentence.</a:t>
            </a:r>
          </a:p>
        </p:txBody>
      </p:sp>
      <p:pic>
        <p:nvPicPr>
          <p:cNvPr id="7" name="Picture 2" descr="The flow chart consists of two rectangles and are diamond shaped box connected by lines. Starting from the top, the rectangle labeled doctor is connected to the diamond shaped box below it labeled treats, which in turn is connected to another rectangle below it labeled patient. An arrow originating from the left side points to the diamond shaped box. This arrow is labeled a doctor treats a patient." title="FIGURE 9-12 In an entity-relationship diagram, entities are labeled with singular nouns and relationships are labeled with verbs. The relationship is interpreted as a simple English sentenc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54675" y="1363464"/>
            <a:ext cx="3032125" cy="39519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422810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a:noAutofit/>
          </a:bodyPr>
          <a:lstStyle/>
          <a:p>
            <a:r>
              <a:rPr lang="en-US" b="1" dirty="0"/>
              <a:t>Types of Relationships</a:t>
            </a:r>
          </a:p>
          <a:p>
            <a:pPr lvl="1"/>
            <a:r>
              <a:rPr lang="en-US" b="1" dirty="0" smtClean="0"/>
              <a:t>One-to-one relationship</a:t>
            </a:r>
            <a:r>
              <a:rPr lang="en-US" dirty="0" smtClean="0"/>
              <a:t>: Exists when exactly one of the second entity occurs for each instance of the first entity</a:t>
            </a:r>
          </a:p>
          <a:p>
            <a:pPr lvl="2"/>
            <a:r>
              <a:rPr lang="en-US" dirty="0" smtClean="0"/>
              <a:t>Abbreviated </a:t>
            </a:r>
            <a:r>
              <a:rPr lang="en-US" b="1" dirty="0" smtClean="0"/>
              <a:t>1:1</a:t>
            </a:r>
          </a:p>
        </p:txBody>
      </p:sp>
      <p:sp>
        <p:nvSpPr>
          <p:cNvPr id="6" name="Slide Number Placeholder 5"/>
          <p:cNvSpPr>
            <a:spLocks noGrp="1"/>
          </p:cNvSpPr>
          <p:nvPr>
            <p:ph type="sldNum" sz="quarter" idx="12"/>
          </p:nvPr>
        </p:nvSpPr>
        <p:spPr/>
        <p:txBody>
          <a:bodyPr/>
          <a:lstStyle/>
          <a:p>
            <a:fld id="{36545198-DF98-4860-AAF4-4269071BD701}" type="slidenum">
              <a:rPr lang="en-US" smtClean="0"/>
              <a:pPr/>
              <a:t>19</a:t>
            </a:fld>
            <a:endParaRPr lang="en-US" dirty="0"/>
          </a:p>
        </p:txBody>
      </p:sp>
      <p:sp>
        <p:nvSpPr>
          <p:cNvPr id="2" name="Title 1"/>
          <p:cNvSpPr>
            <a:spLocks noGrp="1"/>
          </p:cNvSpPr>
          <p:nvPr>
            <p:ph type="title"/>
          </p:nvPr>
        </p:nvSpPr>
        <p:spPr/>
        <p:txBody>
          <a:bodyPr>
            <a:normAutofit/>
          </a:bodyPr>
          <a:lstStyle/>
          <a:p>
            <a:r>
              <a:rPr lang="en-US" dirty="0" smtClean="0"/>
              <a:t>Entity-Relationship Diagrams </a:t>
            </a:r>
            <a:r>
              <a:rPr lang="en-US" sz="1400" dirty="0" smtClean="0"/>
              <a:t>(Cont. 1)</a:t>
            </a:r>
          </a:p>
        </p:txBody>
      </p:sp>
      <p:sp>
        <p:nvSpPr>
          <p:cNvPr id="7" name="Rectangle 6"/>
          <p:cNvSpPr/>
          <p:nvPr/>
        </p:nvSpPr>
        <p:spPr>
          <a:xfrm>
            <a:off x="462163" y="4149462"/>
            <a:ext cx="3652637" cy="523220"/>
          </a:xfrm>
          <a:prstGeom prst="rect">
            <a:avLst/>
          </a:prstGeom>
        </p:spPr>
        <p:txBody>
          <a:bodyPr wrap="square">
            <a:spAutoFit/>
          </a:bodyPr>
          <a:lstStyle/>
          <a:p>
            <a:r>
              <a:rPr lang="en-US" sz="1400" b="1" dirty="0"/>
              <a:t>FIGURE </a:t>
            </a:r>
            <a:r>
              <a:rPr lang="en-US" sz="1400" b="1" dirty="0" smtClean="0"/>
              <a:t>9-13 </a:t>
            </a:r>
            <a:r>
              <a:rPr lang="en-US" sz="1400" dirty="0"/>
              <a:t>Examples of one-to-one (1:1) </a:t>
            </a:r>
            <a:r>
              <a:rPr lang="en-US" sz="1400" dirty="0" smtClean="0"/>
              <a:t>relationships. </a:t>
            </a:r>
            <a:endParaRPr lang="en-US" sz="1400" dirty="0"/>
          </a:p>
        </p:txBody>
      </p:sp>
      <p:pic>
        <p:nvPicPr>
          <p:cNvPr id="9" name="Picture 3" descr="This figure consists of four horizontal flow charts placed one below the other. Each flow chart contains two rectangles and one diamond connected to each other by lines.&#10;Starting from the top, the first rectangle of the first flow chart is labeled office manager. A line connects the rectangle to a diamond, which is labeled heads. A line connects the diamond to the next rectangle, which is labeled office. Both the lines which connect the diamond to the rectangles are labeled 1.&#10;The first rectangle of the second flow chart is labeled vehicle ID number. A line connects the rectangle to a diamond, which is labeled assigned to. A line connects the diamond to the next rectangle, which is labeled vehicle. Both the lines that connect the diamond to the rectangles are labeled 1.&#10;The first rectangle of the third flow chart is labeled social security. A line connects the rectangle to a diamond that is labeled assigned to. A line connects the diamond to the next rectangle, which is labeled person. Both the lines which connect the diamond to the rectangles are labeled 1.&#10;The first rectangle of the third flow chart is labeled department head. A line connects the rectangle to a diamond, which is labeled chairs. A line connects the diamond to the next rectangle, which is labeled department. Both the lines which connect the diamond to the rectangles are labeled 1.&#10;" title="FIGURE 9-13 Examples of one-to-one (1:1) relationships.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03310" y="2935296"/>
            <a:ext cx="4704959" cy="3272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08019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Placeholder 2"/>
          <p:cNvSpPr>
            <a:spLocks noGrp="1"/>
          </p:cNvSpPr>
          <p:nvPr>
            <p:ph idx="1"/>
          </p:nvPr>
        </p:nvSpPr>
        <p:spPr/>
        <p:txBody>
          <a:bodyPr>
            <a:normAutofit/>
          </a:bodyPr>
          <a:lstStyle/>
          <a:p>
            <a:r>
              <a:rPr lang="en-US" sz="2800" dirty="0" smtClean="0"/>
              <a:t>Explain </a:t>
            </a:r>
            <a:r>
              <a:rPr lang="en-US" sz="2800" dirty="0"/>
              <a:t>file-oriented systems and how </a:t>
            </a:r>
            <a:r>
              <a:rPr lang="en-US" sz="2800" dirty="0" smtClean="0"/>
              <a:t>they differ </a:t>
            </a:r>
            <a:r>
              <a:rPr lang="en-US" sz="2800" dirty="0"/>
              <a:t>from database management systems</a:t>
            </a:r>
          </a:p>
          <a:p>
            <a:r>
              <a:rPr lang="en-US" sz="2800" dirty="0" smtClean="0"/>
              <a:t>Explain </a:t>
            </a:r>
            <a:r>
              <a:rPr lang="en-US" sz="2800" dirty="0"/>
              <a:t>data design terminology, </a:t>
            </a:r>
            <a:r>
              <a:rPr lang="en-US" sz="2800" dirty="0" smtClean="0"/>
              <a:t>including entities</a:t>
            </a:r>
            <a:r>
              <a:rPr lang="en-US" sz="2800" dirty="0"/>
              <a:t>, fields, common fields, records, files</a:t>
            </a:r>
            <a:r>
              <a:rPr lang="en-US" sz="2800" dirty="0" smtClean="0"/>
              <a:t>, tables</a:t>
            </a:r>
            <a:r>
              <a:rPr lang="en-US" sz="2800" dirty="0"/>
              <a:t>, and key fields</a:t>
            </a:r>
          </a:p>
          <a:p>
            <a:r>
              <a:rPr lang="en-US" sz="2800" dirty="0" smtClean="0"/>
              <a:t>Describe </a:t>
            </a:r>
            <a:r>
              <a:rPr lang="en-US" sz="2800" dirty="0"/>
              <a:t>data relationships, draw an </a:t>
            </a:r>
            <a:r>
              <a:rPr lang="en-US" sz="2800" dirty="0" smtClean="0"/>
              <a:t>entity- </a:t>
            </a:r>
            <a:r>
              <a:rPr lang="en-US" sz="2800" dirty="0" smtClean="0"/>
              <a:t>relationship diagram</a:t>
            </a:r>
            <a:r>
              <a:rPr lang="en-US" sz="2800" dirty="0"/>
              <a:t>, define cardinality, </a:t>
            </a:r>
            <a:r>
              <a:rPr lang="en-US" sz="2800" dirty="0" smtClean="0"/>
              <a:t>and use </a:t>
            </a:r>
            <a:r>
              <a:rPr lang="en-US" sz="2800" dirty="0"/>
              <a:t>cardinality notation</a:t>
            </a:r>
          </a:p>
        </p:txBody>
      </p:sp>
      <p:sp>
        <p:nvSpPr>
          <p:cNvPr id="6" name="Slide Number Placeholder 5"/>
          <p:cNvSpPr>
            <a:spLocks noGrp="1"/>
          </p:cNvSpPr>
          <p:nvPr>
            <p:ph type="sldNum" sz="quarter" idx="12"/>
          </p:nvPr>
        </p:nvSpPr>
        <p:spPr/>
        <p:txBody>
          <a:bodyPr/>
          <a:lstStyle/>
          <a:p>
            <a:pPr>
              <a:defRPr/>
            </a:pPr>
            <a:fld id="{046585E2-4C0B-443F-A25D-E625A79689EE}" type="slidenum">
              <a:rPr lang="en-US"/>
              <a:pPr>
                <a:defRPr/>
              </a:pPr>
              <a:t>2</a:t>
            </a:fld>
            <a:endParaRPr lang="en-US" dirty="0"/>
          </a:p>
        </p:txBody>
      </p:sp>
      <p:sp>
        <p:nvSpPr>
          <p:cNvPr id="16385" name="Title 1"/>
          <p:cNvSpPr>
            <a:spLocks noGrp="1"/>
          </p:cNvSpPr>
          <p:nvPr>
            <p:ph type="title"/>
          </p:nvPr>
        </p:nvSpPr>
        <p:spPr/>
        <p:txBody>
          <a:bodyPr/>
          <a:lstStyle/>
          <a:p>
            <a:pPr eaLnBrk="1" hangingPunct="1"/>
            <a:r>
              <a:rPr lang="en-US" dirty="0" smtClean="0"/>
              <a:t>Chapter Objectives </a:t>
            </a:r>
            <a:endParaRPr lang="en-US" sz="1200" dirty="0" smtClean="0"/>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a:noAutofit/>
          </a:bodyPr>
          <a:lstStyle/>
          <a:p>
            <a:pPr lvl="1"/>
            <a:r>
              <a:rPr lang="en-US" b="1" dirty="0" smtClean="0"/>
              <a:t>One-to-many relationship</a:t>
            </a:r>
            <a:r>
              <a:rPr lang="en-US" dirty="0" smtClean="0"/>
              <a:t>: Exists </a:t>
            </a:r>
            <a:r>
              <a:rPr lang="en-US" dirty="0"/>
              <a:t>when one occurrence of the first entity can relate to many instances of the second </a:t>
            </a:r>
            <a:r>
              <a:rPr lang="en-US" dirty="0" smtClean="0"/>
              <a:t>entity</a:t>
            </a:r>
          </a:p>
          <a:p>
            <a:pPr lvl="2"/>
            <a:r>
              <a:rPr lang="en-US" dirty="0" smtClean="0"/>
              <a:t>Each </a:t>
            </a:r>
            <a:r>
              <a:rPr lang="en-US" dirty="0"/>
              <a:t>instance of the second entity can associate with only one instance of </a:t>
            </a:r>
            <a:r>
              <a:rPr lang="en-US" dirty="0" smtClean="0"/>
              <a:t>					    the </a:t>
            </a:r>
            <a:r>
              <a:rPr lang="en-US" dirty="0"/>
              <a:t>first </a:t>
            </a:r>
            <a:r>
              <a:rPr lang="en-US" dirty="0" smtClean="0"/>
              <a:t>entity</a:t>
            </a:r>
          </a:p>
          <a:p>
            <a:pPr lvl="2"/>
            <a:r>
              <a:rPr lang="en-US" dirty="0" smtClean="0"/>
              <a:t>Abbreviated </a:t>
            </a:r>
            <a:r>
              <a:rPr lang="en-US" b="1" dirty="0" smtClean="0"/>
              <a:t>1:M</a:t>
            </a:r>
            <a:endParaRPr lang="en-US" b="1" dirty="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20</a:t>
            </a:fld>
            <a:endParaRPr lang="en-US" dirty="0"/>
          </a:p>
        </p:txBody>
      </p:sp>
      <p:sp>
        <p:nvSpPr>
          <p:cNvPr id="2" name="Title 1"/>
          <p:cNvSpPr>
            <a:spLocks noGrp="1"/>
          </p:cNvSpPr>
          <p:nvPr>
            <p:ph type="title"/>
          </p:nvPr>
        </p:nvSpPr>
        <p:spPr/>
        <p:txBody>
          <a:bodyPr>
            <a:normAutofit/>
          </a:bodyPr>
          <a:lstStyle/>
          <a:p>
            <a:r>
              <a:rPr lang="en-US" dirty="0" smtClean="0"/>
              <a:t>Entity-Relationship Diagrams </a:t>
            </a:r>
            <a:r>
              <a:rPr lang="en-US" sz="1400" dirty="0" smtClean="0"/>
              <a:t>(Cont. 2)</a:t>
            </a:r>
          </a:p>
        </p:txBody>
      </p:sp>
      <p:sp>
        <p:nvSpPr>
          <p:cNvPr id="7" name="Rectangle 6"/>
          <p:cNvSpPr/>
          <p:nvPr/>
        </p:nvSpPr>
        <p:spPr>
          <a:xfrm>
            <a:off x="380130" y="4953000"/>
            <a:ext cx="3886200" cy="523220"/>
          </a:xfrm>
          <a:prstGeom prst="rect">
            <a:avLst/>
          </a:prstGeom>
        </p:spPr>
        <p:txBody>
          <a:bodyPr wrap="square">
            <a:spAutoFit/>
          </a:bodyPr>
          <a:lstStyle/>
          <a:p>
            <a:r>
              <a:rPr lang="en-US" sz="1400" b="1" dirty="0" smtClean="0"/>
              <a:t>FIGURE 9-14 </a:t>
            </a:r>
            <a:r>
              <a:rPr lang="en-US" sz="1400" dirty="0" smtClean="0"/>
              <a:t>Examples of one-to-many (1:M) relationships.</a:t>
            </a:r>
            <a:endParaRPr lang="en-US" sz="1400" dirty="0"/>
          </a:p>
        </p:txBody>
      </p:sp>
      <p:pic>
        <p:nvPicPr>
          <p:cNvPr id="9" name="Picture 2" descr="This figure consists of four horizontal flow charts placed one below the other. Each flow chart contains two rectangles and one diamond connected to each other by lines.&#10;Starting from the top, the first rectangle of the first flow chart is labeled department. A line, labeled 1, connects the rectangle to a diamond labeled employs. A line, labeled M, connects the diamond to the next rectangle which is labeled employee. &#10;The first rectangle of the second flow chart is labeled individual. A line, labeled 1, connects the rectangle to a diamond, which is labeled owns. A line, labeled M, connects the diamond to the next rectangle, which is labeled automobile.&#10;The first rectangle of the third flow chart is labeled customer. A line, labeled 1, connects the rectangle to a diamond, which is labeled places. A line, labeled M, connects the diamond to the next rectangle, which is labeled order.&#10;The first rectangle of the fourth flow chart is labeled faculty advisor. A line, labeled 1, connects the rectangle to a diamond, which is labeled advises. A line, labeled M, connects the diamond to the next rectangle, which is labeled student.&#10;" title="FIGURE 9-14 Examples of one-to-many (1:M) relationship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66330" y="2994501"/>
            <a:ext cx="4746702" cy="3313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70985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descr="This figure consists of four horizontal flow charts placed one below the other. Each flow chart contains three rectangles and one diamond connected to each other by lines.&#10;Starting from the top, the first rectangle of the first flow chart is labeled student. A line, labeled M, connects the rectangle to a diamond, which is labeled enrolls in. A line, labeled N, connects the diamond to the next rectangle, which is labeled class. A flower bracket and another rectangle have been placed below the diamond. The rectangle is labeled registration.&#10;The first rectangle of the second flow chart is labeled passenger. A line, labeled M, connects the rectangle to a diamond, which is labeled reserves seat on. A line, labeled N, connects the diamond to the next rectangle, which is labeled flight. A flower bracket and another rectangle have been placed below the diamond. The rectangle is labeled reservation.&#10;The first rectangle of the third flow chart is labeled order. A line, labeled M, connects the rectangle to a diamond, which is labeled lists. A line, labeled N, connects the diamond to the next rectangle, which is labeled product. A flower bracket and another rectangle have been placed below the diamond. The rectangle is labeled order line.&#10;There is a rectangle on the right side of the figure labeled associative entity. Three arrows originate from the rectangle and point to three other rectangles labeled registration, reservation, and order line.&#10;" title="FIGURE 9-15 Examples of many-to-many (M:N) relationships. Notice that the event or transaction that links the two entities is an associative entity with its own set of attributes and characteristic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07727" y="1460502"/>
            <a:ext cx="5575156" cy="42948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ontent Placeholder 7"/>
          <p:cNvSpPr>
            <a:spLocks noGrp="1"/>
          </p:cNvSpPr>
          <p:nvPr>
            <p:ph idx="1"/>
          </p:nvPr>
        </p:nvSpPr>
        <p:spPr>
          <a:xfrm>
            <a:off x="250174" y="1417638"/>
            <a:ext cx="3331225" cy="4525963"/>
          </a:xfrm>
        </p:spPr>
        <p:txBody>
          <a:bodyPr>
            <a:noAutofit/>
          </a:bodyPr>
          <a:lstStyle/>
          <a:p>
            <a:pPr lvl="1"/>
            <a:r>
              <a:rPr lang="en-US" b="1" dirty="0" smtClean="0"/>
              <a:t>Many-to-many relationship </a:t>
            </a:r>
          </a:p>
          <a:p>
            <a:pPr lvl="2"/>
            <a:r>
              <a:rPr lang="en-US" dirty="0" smtClean="0"/>
              <a:t>Exists </a:t>
            </a:r>
            <a:r>
              <a:rPr lang="en-US" dirty="0"/>
              <a:t>when one instance of the first entity can relate to many instances of the second entity, and </a:t>
            </a:r>
            <a:r>
              <a:rPr lang="en-US" dirty="0" smtClean="0"/>
              <a:t>vice versa</a:t>
            </a:r>
          </a:p>
          <a:p>
            <a:pPr lvl="2"/>
            <a:r>
              <a:rPr lang="en-US" dirty="0" smtClean="0"/>
              <a:t>Abbreviated </a:t>
            </a:r>
            <a:r>
              <a:rPr lang="en-US" b="1" dirty="0" smtClean="0"/>
              <a:t>M:N</a:t>
            </a:r>
            <a:endParaRPr lang="en-IN" b="1"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21</a:t>
            </a:fld>
            <a:endParaRPr lang="en-US" dirty="0"/>
          </a:p>
        </p:txBody>
      </p:sp>
      <p:sp>
        <p:nvSpPr>
          <p:cNvPr id="2" name="Title 1"/>
          <p:cNvSpPr>
            <a:spLocks noGrp="1"/>
          </p:cNvSpPr>
          <p:nvPr>
            <p:ph type="title"/>
          </p:nvPr>
        </p:nvSpPr>
        <p:spPr/>
        <p:txBody>
          <a:bodyPr>
            <a:normAutofit/>
          </a:bodyPr>
          <a:lstStyle/>
          <a:p>
            <a:r>
              <a:rPr lang="en-US" dirty="0" smtClean="0"/>
              <a:t>Entity-Relationship Diagrams </a:t>
            </a:r>
            <a:r>
              <a:rPr lang="en-US" sz="1400" dirty="0" smtClean="0"/>
              <a:t>(Cont. 3)</a:t>
            </a:r>
          </a:p>
        </p:txBody>
      </p:sp>
      <p:sp>
        <p:nvSpPr>
          <p:cNvPr id="7" name="Rectangle 6"/>
          <p:cNvSpPr/>
          <p:nvPr/>
        </p:nvSpPr>
        <p:spPr>
          <a:xfrm>
            <a:off x="14287" y="4989340"/>
            <a:ext cx="4481513" cy="954107"/>
          </a:xfrm>
          <a:prstGeom prst="rect">
            <a:avLst/>
          </a:prstGeom>
        </p:spPr>
        <p:txBody>
          <a:bodyPr wrap="square">
            <a:spAutoFit/>
          </a:bodyPr>
          <a:lstStyle/>
          <a:p>
            <a:r>
              <a:rPr lang="en-US" sz="1400" b="1" dirty="0"/>
              <a:t>FIGURE </a:t>
            </a:r>
            <a:r>
              <a:rPr lang="en-US" sz="1400" b="1" dirty="0" smtClean="0"/>
              <a:t>9-15 </a:t>
            </a:r>
            <a:r>
              <a:rPr lang="en-US" sz="1400" dirty="0"/>
              <a:t>Examples of many-to-many (M:N) relationships. Notice that the event or transaction </a:t>
            </a:r>
            <a:r>
              <a:rPr lang="en-US" sz="1400" dirty="0" smtClean="0"/>
              <a:t>that links </a:t>
            </a:r>
            <a:r>
              <a:rPr lang="en-US" sz="1400" dirty="0"/>
              <a:t>the two entities is an associative entity with its own set of attributes and </a:t>
            </a:r>
            <a:r>
              <a:rPr lang="en-US" sz="1400" dirty="0" smtClean="0"/>
              <a:t>characteristics</a:t>
            </a:r>
            <a:endParaRPr lang="en-US" sz="1400" dirty="0"/>
          </a:p>
        </p:txBody>
      </p:sp>
      <p:sp>
        <p:nvSpPr>
          <p:cNvPr id="11"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54234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The flow chart consists of seven rectangles and four diamonds connected by lines. Starting from the top, the first rectangle is labeled sales rep. This rectangle is connected to a diamond below it, which is labeled serves. The line that connects the first rectangle to the diamond is labeled 1. The diamond connects another box below it labeled customer. The line that connects the diamond to the second box is labeled M. This box connects another diamond on its right side, which is labeled places. The line that connects the box and the diamond is labeled 1. The diamond connects to another box labeled order on its right side. The line that connects the diamond and the box is labeled M. The box connects another diamond below it labeled lists. The line that connects the box to the diamond is labeled M. There is a flower bracket and a box on the left side of the diamond. The box is labeled order line. A box labeled associative entity is seen on the left side of the flow chart. An arrow originates from this box and points to the box labeled order line. A line, labeled N, extends from the diamond labeled lists and connects a box below it labeled product. A line, labeled M, extends upwards from the box labeled product and connects another diamond labeled stores. The diamond is connected by a line, labeled 1, to another box, which is labeled warehouse." title="FIGURE 9-16 An entity-relationship diagram for SALES REP, CUSTOMER, ORDER, PRODUCT, and WAREHOUSE. Notice that the ORDER and PRODUCT entities are joined by an associative entity named ORDER LINE.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9457" y="1219199"/>
            <a:ext cx="6236743" cy="498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22</a:t>
            </a:fld>
            <a:endParaRPr lang="en-US" dirty="0"/>
          </a:p>
        </p:txBody>
      </p:sp>
      <p:sp>
        <p:nvSpPr>
          <p:cNvPr id="2" name="Title 1"/>
          <p:cNvSpPr>
            <a:spLocks noGrp="1"/>
          </p:cNvSpPr>
          <p:nvPr>
            <p:ph type="title"/>
          </p:nvPr>
        </p:nvSpPr>
        <p:spPr/>
        <p:txBody>
          <a:bodyPr rtlCol="0">
            <a:normAutofit/>
          </a:bodyPr>
          <a:lstStyle/>
          <a:p>
            <a:pPr>
              <a:defRPr/>
            </a:pPr>
            <a:r>
              <a:rPr lang="en-US" dirty="0" smtClean="0"/>
              <a:t>Entity-Relationship Diagrams </a:t>
            </a:r>
            <a:r>
              <a:rPr lang="en-US" sz="1400" dirty="0" smtClean="0"/>
              <a:t>(Cont. 4)</a:t>
            </a:r>
          </a:p>
        </p:txBody>
      </p:sp>
      <p:sp>
        <p:nvSpPr>
          <p:cNvPr id="7" name="Rectangle 6"/>
          <p:cNvSpPr/>
          <p:nvPr/>
        </p:nvSpPr>
        <p:spPr>
          <a:xfrm>
            <a:off x="3214359" y="2057400"/>
            <a:ext cx="5299563" cy="954107"/>
          </a:xfrm>
          <a:prstGeom prst="rect">
            <a:avLst/>
          </a:prstGeom>
        </p:spPr>
        <p:txBody>
          <a:bodyPr wrap="square">
            <a:spAutoFit/>
          </a:bodyPr>
          <a:lstStyle/>
          <a:p>
            <a:r>
              <a:rPr lang="en-US" sz="1400" b="1" dirty="0"/>
              <a:t>FIGURE </a:t>
            </a:r>
            <a:r>
              <a:rPr lang="en-US" sz="1400" b="1" dirty="0" smtClean="0"/>
              <a:t>9-16 </a:t>
            </a:r>
            <a:r>
              <a:rPr lang="en-US" sz="1400" dirty="0"/>
              <a:t>An entity-relationship diagram for SALES REP, CUSTOMER, ORDER, PRODUCT, </a:t>
            </a:r>
            <a:r>
              <a:rPr lang="en-US" sz="1400" dirty="0" smtClean="0"/>
              <a:t>and WAREHOUSE</a:t>
            </a:r>
            <a:r>
              <a:rPr lang="en-US" sz="1400" dirty="0"/>
              <a:t>. Notice that the ORDER and PRODUCT entities are joined by an associative entity </a:t>
            </a:r>
            <a:r>
              <a:rPr lang="en-US" sz="1400" dirty="0" smtClean="0"/>
              <a:t>named ORDER LINE. </a:t>
            </a:r>
            <a:endParaRPr lang="en-US" sz="1400" dirty="0"/>
          </a:p>
        </p:txBody>
      </p:sp>
      <p:sp>
        <p:nvSpPr>
          <p:cNvPr id="10"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37934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481328"/>
            <a:ext cx="4495800" cy="4525963"/>
          </a:xfrm>
        </p:spPr>
        <p:txBody>
          <a:bodyPr>
            <a:noAutofit/>
          </a:bodyPr>
          <a:lstStyle/>
          <a:p>
            <a:r>
              <a:rPr lang="en-US" b="1" dirty="0" smtClean="0"/>
              <a:t>Cardinality</a:t>
            </a:r>
          </a:p>
          <a:p>
            <a:pPr lvl="1"/>
            <a:r>
              <a:rPr lang="en-US" dirty="0" smtClean="0"/>
              <a:t>Describes the numeric </a:t>
            </a:r>
            <a:br>
              <a:rPr lang="en-US" dirty="0" smtClean="0"/>
            </a:br>
            <a:r>
              <a:rPr lang="en-US" dirty="0" smtClean="0"/>
              <a:t>relationship between </a:t>
            </a:r>
            <a:br>
              <a:rPr lang="en-US" dirty="0" smtClean="0"/>
            </a:br>
            <a:r>
              <a:rPr lang="en-US" dirty="0" smtClean="0"/>
              <a:t>two entities</a:t>
            </a:r>
          </a:p>
          <a:p>
            <a:pPr lvl="1"/>
            <a:r>
              <a:rPr lang="en-US" dirty="0" smtClean="0"/>
              <a:t>Shows how instances of one entity relate to instances of another entity </a:t>
            </a:r>
          </a:p>
          <a:p>
            <a:pPr lvl="1"/>
            <a:r>
              <a:rPr lang="en-US" b="1" dirty="0" smtClean="0"/>
              <a:t>Crow’s foot notation </a:t>
            </a:r>
            <a:r>
              <a:rPr lang="en-US" dirty="0" smtClean="0"/>
              <a:t>indicates various possibilities using circles, bars, and symbols</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23</a:t>
            </a:fld>
            <a:endParaRPr lang="en-US" dirty="0"/>
          </a:p>
        </p:txBody>
      </p:sp>
      <p:sp>
        <p:nvSpPr>
          <p:cNvPr id="2" name="Title 1"/>
          <p:cNvSpPr>
            <a:spLocks noGrp="1"/>
          </p:cNvSpPr>
          <p:nvPr>
            <p:ph type="title"/>
          </p:nvPr>
        </p:nvSpPr>
        <p:spPr/>
        <p:txBody>
          <a:bodyPr>
            <a:normAutofit/>
          </a:bodyPr>
          <a:lstStyle/>
          <a:p>
            <a:r>
              <a:rPr lang="en-US" dirty="0" smtClean="0"/>
              <a:t>Entity-Relationship Diagrams </a:t>
            </a:r>
            <a:r>
              <a:rPr lang="en-US" sz="1400" dirty="0" smtClean="0"/>
              <a:t>(Cont. 5)</a:t>
            </a:r>
          </a:p>
        </p:txBody>
      </p:sp>
      <p:sp>
        <p:nvSpPr>
          <p:cNvPr id="7" name="Rectangle 6"/>
          <p:cNvSpPr/>
          <p:nvPr/>
        </p:nvSpPr>
        <p:spPr>
          <a:xfrm>
            <a:off x="4953000" y="5257742"/>
            <a:ext cx="4107022" cy="954107"/>
          </a:xfrm>
          <a:prstGeom prst="rect">
            <a:avLst/>
          </a:prstGeom>
        </p:spPr>
        <p:txBody>
          <a:bodyPr wrap="square">
            <a:spAutoFit/>
          </a:bodyPr>
          <a:lstStyle/>
          <a:p>
            <a:r>
              <a:rPr lang="en-US" sz="1400" b="1" dirty="0"/>
              <a:t>FIGURE </a:t>
            </a:r>
            <a:r>
              <a:rPr lang="en-US" sz="1400" b="1" dirty="0" smtClean="0"/>
              <a:t>9-17 </a:t>
            </a:r>
            <a:r>
              <a:rPr lang="en-US" sz="1400" dirty="0"/>
              <a:t>Crow’s foot notation is a common method of </a:t>
            </a:r>
            <a:r>
              <a:rPr lang="en-US" sz="1400" dirty="0" smtClean="0"/>
              <a:t>indicating cardinality</a:t>
            </a:r>
            <a:r>
              <a:rPr lang="en-US" sz="1400" dirty="0"/>
              <a:t>. The four examples show how you can use various symbols </a:t>
            </a:r>
            <a:r>
              <a:rPr lang="en-US" sz="1400" dirty="0" smtClean="0"/>
              <a:t>to describe </a:t>
            </a:r>
            <a:r>
              <a:rPr lang="en-US" sz="1400" dirty="0"/>
              <a:t>the relationships between </a:t>
            </a:r>
            <a:r>
              <a:rPr lang="en-US" sz="1400" dirty="0" smtClean="0"/>
              <a:t>entities. </a:t>
            </a:r>
            <a:endParaRPr lang="en-US" sz="1400" dirty="0"/>
          </a:p>
        </p:txBody>
      </p:sp>
      <p:sp>
        <p:nvSpPr>
          <p:cNvPr id="10"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3" name="Picture 2" descr="This is a table, which consists of three columns and five rows. Column 1 is titled symbol, column 2 is titled meaning, and column 3 is titled UML representation. &#10;In row 2, column 1 consists of a symbol, which is a rectangular box connected to a horizontal line. Two vertical lines cross the horizontal line. Column 2 reads one and only one and column 3 reads 1.&#10;In row 3, column 1 consists of a symbol, which is a rectangular box connected to three lines that merge and extend into one horizontal line. A vertical line crosses the horizontal line. Column 2 reads one or many and column 3 reads 1..*.&#10;In row 4, column 1 consists of a symbol, which is a rectangular box connected to three lines that merge and extend into one horizontal line. A circle overlaps the line. Column 2 reads zero, or one, or many and column 3 reads 0..*.&#10;In row 5, column 1 consists of a symbol, which is a rectangular box connected to a horizontal line. A vertical line crosses the horizontal line and a circle overlaps the line as well. Column 2 reads zero, or one and column 3 reads 0..1.&#10;" title="FIGURE 9-17 Crow’s foot notation is a common method of indicating cardinality. The four examples show how you can use various symbols to describe the relationships between entities.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3890" y="1485301"/>
            <a:ext cx="4298996" cy="3773098"/>
          </a:xfrm>
          <a:prstGeom prst="rect">
            <a:avLst/>
          </a:prstGeom>
        </p:spPr>
      </p:pic>
    </p:spTree>
    <p:extLst>
      <p:ext uri="{BB962C8B-B14F-4D97-AF65-F5344CB8AC3E}">
        <p14:creationId xmlns:p14="http://schemas.microsoft.com/office/powerpoint/2010/main" val="246349289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24</a:t>
            </a:fld>
            <a:endParaRPr lang="en-US" dirty="0"/>
          </a:p>
        </p:txBody>
      </p:sp>
      <p:sp>
        <p:nvSpPr>
          <p:cNvPr id="2" name="Title 1"/>
          <p:cNvSpPr>
            <a:spLocks noGrp="1"/>
          </p:cNvSpPr>
          <p:nvPr>
            <p:ph type="title"/>
          </p:nvPr>
        </p:nvSpPr>
        <p:spPr/>
        <p:txBody>
          <a:bodyPr rtlCol="0">
            <a:normAutofit/>
          </a:bodyPr>
          <a:lstStyle/>
          <a:p>
            <a:pPr>
              <a:defRPr/>
            </a:pPr>
            <a:r>
              <a:rPr lang="en-US" dirty="0"/>
              <a:t>Entity-Relationship Diagrams </a:t>
            </a:r>
            <a:r>
              <a:rPr lang="en-US" sz="1400" dirty="0"/>
              <a:t>(Cont</a:t>
            </a:r>
            <a:r>
              <a:rPr lang="en-US" sz="1400" dirty="0" smtClean="0"/>
              <a:t>. 6)</a:t>
            </a:r>
          </a:p>
        </p:txBody>
      </p:sp>
      <p:sp>
        <p:nvSpPr>
          <p:cNvPr id="7" name="Rectangle 6"/>
          <p:cNvSpPr/>
          <p:nvPr/>
        </p:nvSpPr>
        <p:spPr>
          <a:xfrm>
            <a:off x="6193347" y="2008111"/>
            <a:ext cx="2841117" cy="3323987"/>
          </a:xfrm>
          <a:prstGeom prst="rect">
            <a:avLst/>
          </a:prstGeom>
        </p:spPr>
        <p:txBody>
          <a:bodyPr wrap="square">
            <a:spAutoFit/>
          </a:bodyPr>
          <a:lstStyle/>
          <a:p>
            <a:r>
              <a:rPr lang="en-US" sz="1400" b="1" dirty="0"/>
              <a:t>FIGURE </a:t>
            </a:r>
            <a:r>
              <a:rPr lang="en-US" sz="1400" b="1" dirty="0" smtClean="0"/>
              <a:t>9-18 </a:t>
            </a:r>
            <a:r>
              <a:rPr lang="en-US" sz="1400" dirty="0"/>
              <a:t>In the first example of cardinality notation, one and only </a:t>
            </a:r>
            <a:r>
              <a:rPr lang="en-US" sz="1400" dirty="0" smtClean="0"/>
              <a:t>one CUSTOMER </a:t>
            </a:r>
            <a:r>
              <a:rPr lang="en-US" sz="1400" dirty="0"/>
              <a:t>can place anywhere from zero to many of the ORDER entity. </a:t>
            </a:r>
            <a:r>
              <a:rPr lang="en-US" sz="1400" dirty="0" smtClean="0"/>
              <a:t>In the second </a:t>
            </a:r>
            <a:r>
              <a:rPr lang="en-US" sz="1400" dirty="0"/>
              <a:t>example, one and only one ORDER can include one ITEM ORDERED </a:t>
            </a:r>
            <a:r>
              <a:rPr lang="en-US" sz="1400" dirty="0" smtClean="0"/>
              <a:t>or many</a:t>
            </a:r>
            <a:r>
              <a:rPr lang="en-US" sz="1400" dirty="0"/>
              <a:t>. </a:t>
            </a:r>
            <a:r>
              <a:rPr lang="en-US" sz="1400" dirty="0" smtClean="0"/>
              <a:t>In </a:t>
            </a:r>
            <a:r>
              <a:rPr lang="en-US" sz="1400" dirty="0"/>
              <a:t>the third example, one and only one EMPLOYEE can have one </a:t>
            </a:r>
            <a:r>
              <a:rPr lang="en-US" sz="1400" dirty="0" smtClean="0"/>
              <a:t>SPOUSE or </a:t>
            </a:r>
            <a:r>
              <a:rPr lang="en-US" sz="1400" dirty="0"/>
              <a:t>none. In the fourth example, one EMPLOYEE, or many employees, or none</a:t>
            </a:r>
            <a:r>
              <a:rPr lang="en-US" sz="1400" dirty="0" smtClean="0"/>
              <a:t>, can </a:t>
            </a:r>
            <a:r>
              <a:rPr lang="en-US" sz="1400" dirty="0"/>
              <a:t>be assigned to one PROJECT, or many projects, or </a:t>
            </a:r>
            <a:r>
              <a:rPr lang="en-US" sz="1400" dirty="0" smtClean="0"/>
              <a:t>none. </a:t>
            </a:r>
            <a:endParaRPr lang="en-US" sz="1400" dirty="0"/>
          </a:p>
        </p:txBody>
      </p:sp>
      <p:pic>
        <p:nvPicPr>
          <p:cNvPr id="8" name="Picture 2" descr="This figure consists of four flow charts placed horizontally, which are examples of cardinality notation. Each flow chart contains two rectangles and one diamond connected to each other by lines. The first flow chart, starting from the left, consists of a rectangle labeled customer. A line connects the rectangle to a diamond, which is labeled places. The line is crossed by two vertical lines. A line divides into three and connects the diamond to the next rectangle, which is labeled order. A circle overlaps this line. The content below the flow chart reads one and only one customer can place anywhere from zero to many of the order entity.&#10;The second flow chart, starting from the left, consists of a rectangle labeled order. A line connects the rectangle to a diamond, which is labeled includes. The line is crossed by two vertical lines. A line divides into three and connects the diamond to the next rectangle, which is labeled item ordered. A vertical line overlaps this line. The content below the flow chart reads one and only one order can include one item ordered or many.&#10;The third flow chart, starting from the left, consists of a rectangle labeled employee. A line connects the rectangle to a diamond, which is labeled has. The line is crossed by two vertical lines. A line connects the diamond to the next rectangle, which is labeled spouse. A vertical line and a circle overlap this line. The content below the flow chart reads one and only one employee can have one spouse or none.&#10;The fourth flow chart, starting from the left, consists of a rectangle labeled employee. Three lines originate from the box and merge together to connect the rectangle to a diamond, which is labeled assigned to. A circle also overlaps this line. A line divides into three and connects the diamond to the next rectangle, which is labeled project. A circle overlaps this line. The content below the flow chart reads one employee, or many employees, or none, can be assigned to one project, or many projects, or none.&#10;" title="FIGURE 9-18 In the first example of cardinality notation, one and only one CUSTOMER can place anywhere from zero to many of the ORDER entity. In the second example, one and only one ORDER can include one ITEM ORDERED or many. In the third example, one and only one EMPLOYEE can have one SPOUSE or none. In the fourth example, one EMPLOYEE, or many employees, or none, can be assigned to one PROJECT, or many projects, or none.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73892" y="1309952"/>
            <a:ext cx="4876591" cy="4836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72812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This flow chart represents a library system data model and consists of six rectangular boxes connected by lines. The first box is labeled user. Two lines originate from the box and connect two other boxes. The left end of the first line, labeled is listed, is overlapped by two vertical lines. The right end is overlapped by a circle. The line divides into three and connects a box labeled checkout list.  The left end of the second line, labeled borrows books during, is overlapped by two vertical lines. The right end is overlapped by one vertical line. The line divides into three and connects a box labeled book checkout. &#10;Two lines originate from this box and connects two other boxes. The left end of the first line, labeled updates, is overlapped by two vertical lines. The right end is overlapped by one vertical line. The line divides into three and connects a box labeled checkout list. The top end of the second line, labeled borrows during, divides into three and merges into one and is overlapped by a circle. The bottom end is overlapped by two vertical lines. The line connects a box labeled add new book. A line originates from this box. The right end of the line, labeled is added, divides into three and merges into one and is overlapped by a vertical line. The left end is overlapped by two vertical lines. The line connects a box labeled book. A line originates from this box. The top end of the line, labeled writes, divides into three and merges into one and is overlapped by a circle. The bottom end is overlapped by two vertical lines. The line connects a box labeled author.   &#10;" title="FIGURE 9-19 An ERD for a library system drawn with Visible Analyst. Notice that crow’s foot notation has been used and relationships are described in both directions.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64696" y="1339535"/>
            <a:ext cx="5689823" cy="46717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25</a:t>
            </a:fld>
            <a:endParaRPr lang="en-US" dirty="0"/>
          </a:p>
        </p:txBody>
      </p:sp>
      <p:sp>
        <p:nvSpPr>
          <p:cNvPr id="2" name="Title 1"/>
          <p:cNvSpPr>
            <a:spLocks noGrp="1"/>
          </p:cNvSpPr>
          <p:nvPr>
            <p:ph type="title"/>
          </p:nvPr>
        </p:nvSpPr>
        <p:spPr/>
        <p:txBody>
          <a:bodyPr rtlCol="0">
            <a:normAutofit/>
          </a:bodyPr>
          <a:lstStyle/>
          <a:p>
            <a:pPr>
              <a:defRPr/>
            </a:pPr>
            <a:r>
              <a:rPr lang="en-US" dirty="0"/>
              <a:t>Entity-Relationship Diagrams </a:t>
            </a:r>
            <a:r>
              <a:rPr lang="en-US" sz="1400" dirty="0"/>
              <a:t>(Cont</a:t>
            </a:r>
            <a:r>
              <a:rPr lang="en-US" sz="1400" dirty="0" smtClean="0"/>
              <a:t>. 7)</a:t>
            </a:r>
          </a:p>
        </p:txBody>
      </p:sp>
      <p:sp>
        <p:nvSpPr>
          <p:cNvPr id="7" name="Rectangle 6"/>
          <p:cNvSpPr/>
          <p:nvPr/>
        </p:nvSpPr>
        <p:spPr>
          <a:xfrm>
            <a:off x="3752014" y="5168324"/>
            <a:ext cx="4934785" cy="738664"/>
          </a:xfrm>
          <a:prstGeom prst="rect">
            <a:avLst/>
          </a:prstGeom>
        </p:spPr>
        <p:txBody>
          <a:bodyPr wrap="square">
            <a:spAutoFit/>
          </a:bodyPr>
          <a:lstStyle/>
          <a:p>
            <a:r>
              <a:rPr lang="en-US" sz="1400" b="1" dirty="0"/>
              <a:t>FIGURE </a:t>
            </a:r>
            <a:r>
              <a:rPr lang="en-US" sz="1400" b="1" dirty="0" smtClean="0"/>
              <a:t>9-19 </a:t>
            </a:r>
            <a:r>
              <a:rPr lang="en-US" sz="1400" dirty="0"/>
              <a:t>An ERD for a library system drawn with Visible Analyst. </a:t>
            </a:r>
            <a:r>
              <a:rPr lang="en-US" sz="1400" dirty="0" smtClean="0"/>
              <a:t>Notice that </a:t>
            </a:r>
            <a:r>
              <a:rPr lang="en-US" sz="1400" dirty="0"/>
              <a:t>crow’s foot notation has been used and relationships are described in </a:t>
            </a:r>
            <a:r>
              <a:rPr lang="en-US" sz="1400" dirty="0" smtClean="0"/>
              <a:t>both directions. </a:t>
            </a:r>
            <a:endParaRPr lang="en-US" sz="1400" dirty="0"/>
          </a:p>
        </p:txBody>
      </p:sp>
      <p:sp>
        <p:nvSpPr>
          <p:cNvPr id="9"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94667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26</a:t>
            </a:fld>
            <a:endParaRPr lang="en-US" dirty="0"/>
          </a:p>
        </p:txBody>
      </p:sp>
      <p:sp>
        <p:nvSpPr>
          <p:cNvPr id="2" name="Title 1"/>
          <p:cNvSpPr>
            <a:spLocks noGrp="1"/>
          </p:cNvSpPr>
          <p:nvPr>
            <p:ph type="title"/>
          </p:nvPr>
        </p:nvSpPr>
        <p:spPr/>
        <p:txBody>
          <a:bodyPr rtlCol="0">
            <a:normAutofit/>
          </a:bodyPr>
          <a:lstStyle/>
          <a:p>
            <a:pPr>
              <a:defRPr/>
            </a:pPr>
            <a:r>
              <a:rPr lang="en-US" dirty="0" smtClean="0"/>
              <a:t>Data Normalization</a:t>
            </a:r>
          </a:p>
        </p:txBody>
      </p:sp>
      <p:sp>
        <p:nvSpPr>
          <p:cNvPr id="5" name="Content Placeholder 12"/>
          <p:cNvSpPr txBox="1">
            <a:spLocks/>
          </p:cNvSpPr>
          <p:nvPr/>
        </p:nvSpPr>
        <p:spPr>
          <a:xfrm>
            <a:off x="457200" y="1481328"/>
            <a:ext cx="8190072" cy="4525963"/>
          </a:xfrm>
          <a:prstGeom prst="rect">
            <a:avLst/>
          </a:prstGeom>
        </p:spPr>
        <p:txBody>
          <a:bodyPr>
            <a:normAutofit lnSpcReduction="10000"/>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fontAlgn="auto"/>
            <a:r>
              <a:rPr lang="en-US" b="1" dirty="0" smtClean="0"/>
              <a:t>Normalization</a:t>
            </a:r>
            <a:r>
              <a:rPr lang="en-US" dirty="0" smtClean="0"/>
              <a:t>: Process of creating table designs by assigning specific fields or attributes to each table in the database</a:t>
            </a:r>
          </a:p>
          <a:p>
            <a:pPr fontAlgn="auto"/>
            <a:r>
              <a:rPr lang="en-US" b="1" dirty="0" smtClean="0"/>
              <a:t>Table design</a:t>
            </a:r>
            <a:r>
              <a:rPr lang="en-US" dirty="0" smtClean="0"/>
              <a:t>: Specifies fields </a:t>
            </a:r>
          </a:p>
          <a:p>
            <a:pPr lvl="1" fontAlgn="auto"/>
            <a:r>
              <a:rPr lang="en-US" dirty="0" smtClean="0"/>
              <a:t>Identifies the primary key in a particular table or file</a:t>
            </a:r>
          </a:p>
          <a:p>
            <a:pPr fontAlgn="auto"/>
            <a:r>
              <a:rPr lang="en-US" dirty="0" smtClean="0"/>
              <a:t>Stages in a normalization </a:t>
            </a:r>
            <a:r>
              <a:rPr lang="en-US" dirty="0"/>
              <a:t>process </a:t>
            </a:r>
            <a:endParaRPr lang="en-US" dirty="0" smtClean="0"/>
          </a:p>
          <a:p>
            <a:pPr lvl="1" fontAlgn="auto">
              <a:spcAft>
                <a:spcPts val="0"/>
              </a:spcAft>
            </a:pPr>
            <a:r>
              <a:rPr lang="en-US" dirty="0" err="1" smtClean="0"/>
              <a:t>Unnormalized</a:t>
            </a:r>
            <a:r>
              <a:rPr lang="en-US" dirty="0" smtClean="0"/>
              <a:t> </a:t>
            </a:r>
            <a:r>
              <a:rPr lang="en-US" dirty="0"/>
              <a:t>design</a:t>
            </a:r>
          </a:p>
          <a:p>
            <a:pPr lvl="1" fontAlgn="auto">
              <a:spcAft>
                <a:spcPts val="0"/>
              </a:spcAft>
            </a:pPr>
            <a:r>
              <a:rPr lang="en-US" dirty="0"/>
              <a:t>First normal form</a:t>
            </a:r>
          </a:p>
          <a:p>
            <a:pPr lvl="1" fontAlgn="auto">
              <a:spcAft>
                <a:spcPts val="0"/>
              </a:spcAft>
            </a:pPr>
            <a:r>
              <a:rPr lang="en-US" dirty="0"/>
              <a:t>Second normal form</a:t>
            </a:r>
          </a:p>
          <a:p>
            <a:pPr lvl="1" fontAlgn="auto">
              <a:spcAft>
                <a:spcPts val="0"/>
              </a:spcAft>
            </a:pPr>
            <a:r>
              <a:rPr lang="en-US" dirty="0"/>
              <a:t>Third normal </a:t>
            </a:r>
            <a:r>
              <a:rPr lang="en-US" dirty="0" smtClean="0"/>
              <a:t>form</a:t>
            </a:r>
          </a:p>
          <a:p>
            <a:pPr fontAlgn="auto"/>
            <a:endParaRPr lang="en-US" dirty="0"/>
          </a:p>
          <a:p>
            <a:pPr fontAlgn="auto"/>
            <a:endParaRPr lang="en-US" dirty="0" smtClean="0"/>
          </a:p>
          <a:p>
            <a:pPr fontAlgn="auto"/>
            <a:endParaRPr lang="en-IN" dirty="0"/>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484943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b="1" dirty="0" smtClean="0"/>
              <a:t>Standard Notation Format</a:t>
            </a:r>
          </a:p>
          <a:p>
            <a:pPr lvl="1"/>
            <a:r>
              <a:rPr lang="en-US" dirty="0" smtClean="0"/>
              <a:t>Used to show a table’s structure, fields, and primary key</a:t>
            </a:r>
          </a:p>
          <a:p>
            <a:pPr lvl="1"/>
            <a:r>
              <a:rPr lang="en-US" dirty="0" smtClean="0"/>
              <a:t>The primary key field(s) is underlined</a:t>
            </a:r>
          </a:p>
          <a:p>
            <a:pPr lvl="2"/>
            <a:r>
              <a:rPr lang="en-US" dirty="0" smtClean="0"/>
              <a:t>NAME (</a:t>
            </a:r>
            <a:r>
              <a:rPr lang="en-US" u="sng" dirty="0" smtClean="0"/>
              <a:t>FIELD 1</a:t>
            </a:r>
            <a:r>
              <a:rPr lang="en-US" dirty="0" smtClean="0"/>
              <a:t>, FIELD 2, FIELD 3)</a:t>
            </a:r>
          </a:p>
          <a:p>
            <a:pPr lvl="1"/>
            <a:r>
              <a:rPr lang="en-US" dirty="0" smtClean="0"/>
              <a:t>Recognition of repeating group fields is important</a:t>
            </a:r>
          </a:p>
          <a:p>
            <a:pPr lvl="2"/>
            <a:r>
              <a:rPr lang="en-US" b="1" dirty="0" smtClean="0"/>
              <a:t>Repeating group</a:t>
            </a:r>
            <a:r>
              <a:rPr lang="en-US" dirty="0" smtClean="0"/>
              <a:t>: Set of one or more fields that can occur any number of times in a single record</a:t>
            </a:r>
          </a:p>
          <a:p>
            <a:pPr lvl="2"/>
            <a:r>
              <a:rPr lang="en-US" dirty="0" smtClean="0"/>
              <a:t>Each occurrence would possess different values</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27</a:t>
            </a:fld>
            <a:endParaRPr lang="en-US" dirty="0"/>
          </a:p>
        </p:txBody>
      </p:sp>
      <p:sp>
        <p:nvSpPr>
          <p:cNvPr id="2" name="Title 1"/>
          <p:cNvSpPr>
            <a:spLocks noGrp="1"/>
          </p:cNvSpPr>
          <p:nvPr>
            <p:ph type="title"/>
          </p:nvPr>
        </p:nvSpPr>
        <p:spPr/>
        <p:txBody>
          <a:bodyPr/>
          <a:lstStyle/>
          <a:p>
            <a:r>
              <a:rPr lang="en-US" dirty="0" smtClean="0"/>
              <a:t>Data Normalization </a:t>
            </a:r>
            <a:r>
              <a:rPr lang="en-US" sz="1400" dirty="0" smtClean="0"/>
              <a:t>(Cont. 1)</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033941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36545198-DF98-4860-AAF4-4269071BD701}" type="slidenum">
              <a:rPr lang="en-US" smtClean="0"/>
              <a:pPr/>
              <a:t>28</a:t>
            </a:fld>
            <a:endParaRPr lang="en-US" dirty="0"/>
          </a:p>
        </p:txBody>
      </p:sp>
      <p:sp>
        <p:nvSpPr>
          <p:cNvPr id="2" name="Title 1"/>
          <p:cNvSpPr>
            <a:spLocks noGrp="1"/>
          </p:cNvSpPr>
          <p:nvPr>
            <p:ph type="title"/>
          </p:nvPr>
        </p:nvSpPr>
        <p:spPr/>
        <p:txBody>
          <a:bodyPr/>
          <a:lstStyle/>
          <a:p>
            <a:r>
              <a:rPr lang="en-US" dirty="0" smtClean="0"/>
              <a:t>Data Normalization </a:t>
            </a:r>
            <a:r>
              <a:rPr lang="en-US" sz="1400" dirty="0" smtClean="0"/>
              <a:t>(Cont. 2)</a:t>
            </a:r>
          </a:p>
        </p:txBody>
      </p:sp>
      <p:sp>
        <p:nvSpPr>
          <p:cNvPr id="9" name="Rectangle 8"/>
          <p:cNvSpPr/>
          <p:nvPr/>
        </p:nvSpPr>
        <p:spPr>
          <a:xfrm>
            <a:off x="328374" y="5214575"/>
            <a:ext cx="8487252" cy="738664"/>
          </a:xfrm>
          <a:prstGeom prst="rect">
            <a:avLst/>
          </a:prstGeom>
        </p:spPr>
        <p:txBody>
          <a:bodyPr wrap="square">
            <a:spAutoFit/>
          </a:bodyPr>
          <a:lstStyle/>
          <a:p>
            <a:r>
              <a:rPr lang="en-US" sz="1400" b="1" dirty="0" smtClean="0"/>
              <a:t>FIGURE 9-20 </a:t>
            </a:r>
            <a:r>
              <a:rPr lang="en-US" sz="1400" dirty="0"/>
              <a:t>In the ORDER table design, two orders have repeating groups that contain several products</a:t>
            </a:r>
            <a:r>
              <a:rPr lang="en-US" sz="1400" dirty="0" smtClean="0"/>
              <a:t>. ORDER </a:t>
            </a:r>
            <a:r>
              <a:rPr lang="en-US" sz="1400" dirty="0"/>
              <a:t>is the primary key for the ORDER table, and PRODUCT NUMBER serves as a primary key for </a:t>
            </a:r>
            <a:r>
              <a:rPr lang="en-US" sz="1400" dirty="0" smtClean="0"/>
              <a:t>the repeating </a:t>
            </a:r>
            <a:r>
              <a:rPr lang="en-US" sz="1400" dirty="0"/>
              <a:t>group. Because it contains repeating groups, the ORDER table is </a:t>
            </a:r>
            <a:r>
              <a:rPr lang="en-US" sz="1400" dirty="0" err="1" smtClean="0"/>
              <a:t>unnormalized</a:t>
            </a:r>
            <a:r>
              <a:rPr lang="en-US" sz="1400" dirty="0" smtClean="0"/>
              <a:t>.</a:t>
            </a:r>
            <a:endParaRPr lang="en-US" sz="1400" dirty="0"/>
          </a:p>
        </p:txBody>
      </p:sp>
      <p:sp>
        <p:nvSpPr>
          <p:cNvPr id="8"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3" name="Picture 2" descr="Starting from the top, the figure consists of a large horizontal rectangle labeled order (unnormalized). Below the rectangle are two icons of keys. There is a table below the icons consisting of 8 columns and 7 rows. Starting from the left, the columns are titled order, date, product number, description, number ordered, supplier number, supplier name, and ISO. The first icon of a key is placed above the column labeled order. An arrow originates from a rectangular box, above the icon, and points to the icon. The box is labeled primary key for order. The second icon of a key is placed above the column labeled product number. An arrow originates from a rectangular box, above the icon, and points to the icon. The box is labeled primary key for repeating group. Within the table, in row 2, column 1 reads 86223, column 2 reads 9-13-2015, column 3 reads 304, column 4 reads blue gadget, column 5 reads 7, column 6 reads A-602, column 7 reads Acme, and column 8 reads yes.&#10;In row 3, columns 1 and 2 are empty. Column 3 reads 633, column 4 reads assembly, column 5 reads 1, column 6 reads J-995, column 7 reads Jones, and column 8 reads no.&#10;In row 4, columns 1 and 2 are empty. Column 3 reads 684, column 4 reads super gizmo, column 5 reads 4, column 6 reads C-876, column 7 reads Cabot, and column 8 reads yes. Two arrows originate from a rectangular box on the left side of the figure. The arrows point to column 1 in rows 2 and 3. The content in the box reads these two orders have repeating groups. &#10;In row 5, column 1 reads 86390, column 2 reads 9-14-2015, column 3 reads 128, column 4 reads steel widget, column 5 reads 12, column 6 reads A-602, column 7 reads Acme, and column 8 reads yes.&#10;In row 6, columns 1 and 2 are empty. Column 3 reads 304, column 4 reads blue gadget, column 5 reads 3, column 6 reads A-602, column 7 reads Acme, and column 8 reads yes.&#10;In row 7, column 1 reads 86467, column 2 reads 9-15-2015, column 3 reads 304, column 4 reads blue gadget, column 5 reads 144, column 6 reads A-602, column 7 reads Acme, and column 8 reads yes.&#10;" title="FIGURE 9-20 In the ORDER table design, two orders have repeating groups that contain several products. ORDER is the primary key for the ORDER table, and PRODUCT NUMBER serves as a primary key for the repeating group. Because it contains repeating groups, the ORDER table is unnormalized."/>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6250" y="1560517"/>
            <a:ext cx="7988688" cy="3611562"/>
          </a:xfrm>
          <a:prstGeom prst="rect">
            <a:avLst/>
          </a:prstGeom>
        </p:spPr>
      </p:pic>
    </p:spTree>
    <p:extLst>
      <p:ext uri="{BB962C8B-B14F-4D97-AF65-F5344CB8AC3E}">
        <p14:creationId xmlns:p14="http://schemas.microsoft.com/office/powerpoint/2010/main" val="402073709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b="1" dirty="0" smtClean="0"/>
              <a:t>First Normal Form (1NF)</a:t>
            </a:r>
          </a:p>
          <a:p>
            <a:pPr lvl="1"/>
            <a:r>
              <a:rPr lang="en-US" dirty="0" smtClean="0"/>
              <a:t>Does not contain a repeating group</a:t>
            </a:r>
          </a:p>
          <a:p>
            <a:pPr lvl="1"/>
            <a:r>
              <a:rPr lang="en-US" dirty="0" smtClean="0"/>
              <a:t>Converting an </a:t>
            </a:r>
            <a:r>
              <a:rPr lang="en-US" dirty="0" err="1" smtClean="0"/>
              <a:t>unnormalized</a:t>
            </a:r>
            <a:r>
              <a:rPr lang="en-US" dirty="0" smtClean="0"/>
              <a:t> design to 1NF requires expansion of the table’s primary key to include the primary key of the repeating group </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29</a:t>
            </a:fld>
            <a:endParaRPr lang="en-US" dirty="0"/>
          </a:p>
        </p:txBody>
      </p:sp>
      <p:sp>
        <p:nvSpPr>
          <p:cNvPr id="2" name="Title 1"/>
          <p:cNvSpPr>
            <a:spLocks noGrp="1"/>
          </p:cNvSpPr>
          <p:nvPr>
            <p:ph type="title"/>
          </p:nvPr>
        </p:nvSpPr>
        <p:spPr/>
        <p:txBody>
          <a:bodyPr/>
          <a:lstStyle/>
          <a:p>
            <a:r>
              <a:rPr lang="en-US" dirty="0" smtClean="0"/>
              <a:t>Data Normalization </a:t>
            </a:r>
            <a:r>
              <a:rPr lang="en-US" sz="1400" dirty="0" smtClean="0"/>
              <a:t>(Cont. 3)</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84199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rmAutofit/>
          </a:bodyPr>
          <a:lstStyle/>
          <a:p>
            <a:r>
              <a:rPr lang="en-US" sz="2800" dirty="0" smtClean="0"/>
              <a:t>Explain </a:t>
            </a:r>
            <a:r>
              <a:rPr lang="en-US" sz="2800" dirty="0"/>
              <a:t>the concept of normalization</a:t>
            </a:r>
          </a:p>
          <a:p>
            <a:r>
              <a:rPr lang="en-US" sz="2800" dirty="0" smtClean="0"/>
              <a:t>Explain </a:t>
            </a:r>
            <a:r>
              <a:rPr lang="en-US" sz="2800" dirty="0"/>
              <a:t>the importance of codes </a:t>
            </a:r>
            <a:r>
              <a:rPr lang="en-US" sz="2800" dirty="0" smtClean="0"/>
              <a:t>and describe </a:t>
            </a:r>
            <a:r>
              <a:rPr lang="en-US" sz="2800" dirty="0"/>
              <a:t>various coding schemes</a:t>
            </a:r>
          </a:p>
          <a:p>
            <a:r>
              <a:rPr lang="en-US" sz="2800" dirty="0" smtClean="0"/>
              <a:t>Explain </a:t>
            </a:r>
            <a:r>
              <a:rPr lang="en-US" sz="2800" dirty="0"/>
              <a:t>data warehousing and data mining</a:t>
            </a:r>
          </a:p>
          <a:p>
            <a:r>
              <a:rPr lang="en-US" sz="2800" dirty="0" smtClean="0"/>
              <a:t>Differentiate </a:t>
            </a:r>
            <a:r>
              <a:rPr lang="en-US" sz="2800" dirty="0"/>
              <a:t>between logical and </a:t>
            </a:r>
            <a:r>
              <a:rPr lang="en-US" sz="2800" dirty="0" smtClean="0"/>
              <a:t>physical storage </a:t>
            </a:r>
            <a:r>
              <a:rPr lang="en-US" sz="2800" dirty="0"/>
              <a:t>and records</a:t>
            </a:r>
          </a:p>
          <a:p>
            <a:r>
              <a:rPr lang="en-US" sz="2800" dirty="0" smtClean="0"/>
              <a:t>Explain </a:t>
            </a:r>
            <a:r>
              <a:rPr lang="en-US" sz="2800" dirty="0"/>
              <a:t>data control measures</a:t>
            </a:r>
          </a:p>
        </p:txBody>
      </p:sp>
      <p:sp>
        <p:nvSpPr>
          <p:cNvPr id="6" name="Slide Number Placeholder 5"/>
          <p:cNvSpPr>
            <a:spLocks noGrp="1"/>
          </p:cNvSpPr>
          <p:nvPr>
            <p:ph type="sldNum" sz="quarter" idx="12"/>
          </p:nvPr>
        </p:nvSpPr>
        <p:spPr/>
        <p:txBody>
          <a:bodyPr/>
          <a:lstStyle/>
          <a:p>
            <a:pPr>
              <a:defRPr/>
            </a:pPr>
            <a:fld id="{2A2E474D-0DD9-4CC9-898C-22F9D94C02B6}" type="slidenum">
              <a:rPr lang="en-US"/>
              <a:pPr>
                <a:defRPr/>
              </a:pPr>
              <a:t>3</a:t>
            </a:fld>
            <a:endParaRPr lang="en-US" dirty="0"/>
          </a:p>
        </p:txBody>
      </p:sp>
      <p:sp>
        <p:nvSpPr>
          <p:cNvPr id="17409" name="Title 1"/>
          <p:cNvSpPr>
            <a:spLocks noGrp="1"/>
          </p:cNvSpPr>
          <p:nvPr>
            <p:ph type="title"/>
          </p:nvPr>
        </p:nvSpPr>
        <p:spPr/>
        <p:txBody>
          <a:bodyPr/>
          <a:lstStyle/>
          <a:p>
            <a:pPr eaLnBrk="1" hangingPunct="1"/>
            <a:r>
              <a:rPr lang="en-US" dirty="0" smtClean="0"/>
              <a:t>Chapter Objectives </a:t>
            </a:r>
            <a:r>
              <a:rPr lang="en-US" sz="1200" dirty="0" smtClean="0"/>
              <a:t>(Cont.)</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tarting from above, the figure consists of a large horizontal rectangle labeled order in 1NF. Below the rectangle are icons of keys. There is a table below the icons consisting of 8 columns and 7 rows. Starting from the left, the columns are titled order, date, product number, description, number ordered, supplier number, supplier name, and ISO. There are three icons of keys above the column labeled order. There is a plus sign over the column labeled date. There are three more icons of keys above the column labeled product number. The icons are placed within an oval. An arrow originates from a rectangular box, above the icon, and points to the oval encircling the icons. The box is labeled in 1NF, the primary key is a unique combination of a specific ORDER and a specific PRODUCT NUMBER. &#10;Within the table, in row 2, column 1 reads 86223, column 2 reads 9-13-2015, column 3 reads 304, column 4 reads blue gadget, column 5 reads 7, column 6 reads A-602, column 7 reads Acme, and column 8 reads yes.&#10;In row 3, column 1 reads 86223, column 2 reads 9-13-2015, column 3 reads 633, column 4 reads assembly, column 5 reads 1, column 6 reads J-995, column 7 reads Jones, and column 8 reads no.&#10;In row 4, column 1 reads 86223, column 2 reads 9-13-2015, column 3 reads 684, column 4 reads super gizmo, column 5 reads 4, column 6 reads C-876, column 7 reads Cabot, and column 8 reads yes.&#10;In row 5, column 1 reads 86390, column 2 reads 9-14-2015, column 3 reads 128, column 4 reads steel widget, column 5 reads 12, column 6 reads A-602, column 7 reads Acme, and column 8 reads yes.&#10;In row 6, column 1 reads 86390, column 2 reads 9-14-2015, column 3 reads 304, column 4 reads blue gadget, column 5 reads 3, column 6 reads A-602, column 7 reads Acme, and column 8 reads yes.&#10;In row 7, column 1 reads 86467, column 2 reads 9-15-2015, column 3 reads 304, column 4 reads blue gadget, column 5 reads 144, column 6 reads A-602, column 7 reads Acme, and column 8 reads yes. &#10;A rectangle below the table contains the following content:&#10;in 1NF&#10;• There are no repeating groups&#10;• The primary key is a unique combination of two foreign key values: ORDER and PRODUCT NUMBER&#10;• All fields depend on the primary key, but some fields do not depend on the whole key — only part of it&#10;Two arrows originate from the rectangle. One arrow points to column 1 of row 7 and the other arrow points to column 3 of row 7.&#10;" title="FIGURE 9-21 The ORDER table as it appears in 1NF. The repeating groups have been eliminated. Notice that the repeating group for order 86223 has become three separate records, and the repeating group for order 86390 has become two separate records. The 1NF primary key is a combination of ORDER and PRODUCT NUMBER, which uniquely identifies each record."/>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575" y="1200152"/>
            <a:ext cx="6235716" cy="4580145"/>
          </a:xfrm>
          <a:prstGeom prst="rect">
            <a:avLst/>
          </a:prstGeom>
        </p:spPr>
      </p:pic>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30</a:t>
            </a:fld>
            <a:endParaRPr lang="en-US" dirty="0"/>
          </a:p>
        </p:txBody>
      </p:sp>
      <p:sp>
        <p:nvSpPr>
          <p:cNvPr id="2" name="Title 1"/>
          <p:cNvSpPr>
            <a:spLocks noGrp="1"/>
          </p:cNvSpPr>
          <p:nvPr>
            <p:ph type="title"/>
          </p:nvPr>
        </p:nvSpPr>
        <p:spPr/>
        <p:txBody>
          <a:bodyPr rtlCol="0">
            <a:normAutofit/>
          </a:bodyPr>
          <a:lstStyle/>
          <a:p>
            <a:pPr>
              <a:defRPr/>
            </a:pPr>
            <a:r>
              <a:rPr lang="en-US" dirty="0"/>
              <a:t>Data Normalization </a:t>
            </a:r>
            <a:r>
              <a:rPr lang="en-US" sz="1300" dirty="0"/>
              <a:t>(</a:t>
            </a:r>
            <a:r>
              <a:rPr lang="en-US" sz="1400" dirty="0"/>
              <a:t>Cont. 4)</a:t>
            </a:r>
          </a:p>
        </p:txBody>
      </p:sp>
      <p:sp>
        <p:nvSpPr>
          <p:cNvPr id="9" name="Rectangle 8"/>
          <p:cNvSpPr/>
          <p:nvPr/>
        </p:nvSpPr>
        <p:spPr>
          <a:xfrm>
            <a:off x="4114800" y="4648200"/>
            <a:ext cx="5029200" cy="1600438"/>
          </a:xfrm>
          <a:prstGeom prst="rect">
            <a:avLst/>
          </a:prstGeom>
        </p:spPr>
        <p:txBody>
          <a:bodyPr wrap="square">
            <a:spAutoFit/>
          </a:bodyPr>
          <a:lstStyle/>
          <a:p>
            <a:r>
              <a:rPr lang="en-US" sz="1400" b="1" dirty="0" smtClean="0"/>
              <a:t>FIGURE 9-21 </a:t>
            </a:r>
            <a:r>
              <a:rPr lang="en-US" sz="1400" dirty="0"/>
              <a:t>The ORDER table as it appears in 1NF. The repeating groups have been eliminated. </a:t>
            </a:r>
            <a:r>
              <a:rPr lang="en-US" sz="1400" dirty="0" smtClean="0"/>
              <a:t>Notice that </a:t>
            </a:r>
            <a:r>
              <a:rPr lang="en-US" sz="1400" dirty="0"/>
              <a:t>the repeating group for order 86223 has become three separate records, and the repeating group </a:t>
            </a:r>
            <a:r>
              <a:rPr lang="en-US" sz="1400" dirty="0" smtClean="0"/>
              <a:t>for order </a:t>
            </a:r>
            <a:r>
              <a:rPr lang="en-US" sz="1400" dirty="0"/>
              <a:t>86390 has become two separate records. The 1NF primary key is a combination of ORDER </a:t>
            </a:r>
            <a:r>
              <a:rPr lang="en-US" sz="1400" dirty="0" smtClean="0"/>
              <a:t>and PRODUCT </a:t>
            </a:r>
            <a:r>
              <a:rPr lang="en-US" sz="1400" dirty="0"/>
              <a:t>NUMBER, which uniquely identifies each </a:t>
            </a:r>
            <a:r>
              <a:rPr lang="en-US" sz="1400" dirty="0" smtClean="0"/>
              <a:t>record.</a:t>
            </a:r>
            <a:endParaRPr lang="en-US" sz="1400" dirty="0"/>
          </a:p>
        </p:txBody>
      </p:sp>
      <p:sp>
        <p:nvSpPr>
          <p:cNvPr id="8"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113546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b="1" dirty="0" smtClean="0"/>
              <a:t>Second Normal Form (2NF)</a:t>
            </a:r>
          </a:p>
          <a:p>
            <a:pPr lvl="1"/>
            <a:r>
              <a:rPr lang="en-US" dirty="0" smtClean="0"/>
              <a:t>Examples </a:t>
            </a:r>
            <a:r>
              <a:rPr lang="en-US" dirty="0"/>
              <a:t>of functional dependence</a:t>
            </a:r>
          </a:p>
          <a:p>
            <a:pPr lvl="2"/>
            <a:r>
              <a:rPr lang="en-US" dirty="0"/>
              <a:t>Field A is functionally dependent on Field B if the value of Field A depends on Field </a:t>
            </a:r>
            <a:r>
              <a:rPr lang="en-US" dirty="0" smtClean="0"/>
              <a:t>B</a:t>
            </a:r>
          </a:p>
          <a:p>
            <a:pPr lvl="2"/>
            <a:r>
              <a:rPr lang="en-US" dirty="0"/>
              <a:t>A table design is in </a:t>
            </a:r>
            <a:r>
              <a:rPr lang="en-US" dirty="0" smtClean="0"/>
              <a:t>2NF if</a:t>
            </a:r>
            <a:r>
              <a:rPr lang="en-US" dirty="0"/>
              <a:t>:</a:t>
            </a:r>
          </a:p>
          <a:p>
            <a:pPr lvl="3"/>
            <a:r>
              <a:rPr lang="en-US" dirty="0"/>
              <a:t>It is in 1NF</a:t>
            </a:r>
          </a:p>
          <a:p>
            <a:pPr lvl="3"/>
            <a:r>
              <a:rPr lang="en-US" dirty="0"/>
              <a:t>All fields not part of the primary key are functionally dependent on the entire primary key</a:t>
            </a:r>
          </a:p>
          <a:p>
            <a:pPr lvl="2"/>
            <a:endParaRPr lang="en-US" dirty="0"/>
          </a:p>
          <a:p>
            <a:pPr lvl="1"/>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31</a:t>
            </a:fld>
            <a:endParaRPr lang="en-US" dirty="0"/>
          </a:p>
        </p:txBody>
      </p:sp>
      <p:sp>
        <p:nvSpPr>
          <p:cNvPr id="2" name="Title 1"/>
          <p:cNvSpPr>
            <a:spLocks noGrp="1"/>
          </p:cNvSpPr>
          <p:nvPr>
            <p:ph type="title"/>
          </p:nvPr>
        </p:nvSpPr>
        <p:spPr/>
        <p:txBody>
          <a:bodyPr/>
          <a:lstStyle/>
          <a:p>
            <a:r>
              <a:rPr lang="en-US" dirty="0" smtClean="0"/>
              <a:t>Data Normalization </a:t>
            </a:r>
            <a:r>
              <a:rPr lang="en-US" sz="1400" dirty="0" smtClean="0"/>
              <a:t>(Cont. 5)</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064831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32</a:t>
            </a:fld>
            <a:endParaRPr lang="en-US" dirty="0"/>
          </a:p>
        </p:txBody>
      </p:sp>
      <p:sp>
        <p:nvSpPr>
          <p:cNvPr id="2" name="Title 1"/>
          <p:cNvSpPr>
            <a:spLocks noGrp="1"/>
          </p:cNvSpPr>
          <p:nvPr>
            <p:ph type="title"/>
          </p:nvPr>
        </p:nvSpPr>
        <p:spPr/>
        <p:txBody>
          <a:bodyPr rtlCol="0">
            <a:normAutofit/>
          </a:bodyPr>
          <a:lstStyle/>
          <a:p>
            <a:pPr>
              <a:defRPr/>
            </a:pPr>
            <a:r>
              <a:rPr lang="en-US" dirty="0"/>
              <a:t>Data Normalization </a:t>
            </a:r>
            <a:r>
              <a:rPr lang="en-US" sz="1400" dirty="0"/>
              <a:t>(Cont. 6</a:t>
            </a:r>
            <a:r>
              <a:rPr lang="en-US" sz="1300" dirty="0" smtClean="0"/>
              <a:t>)</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4" name="Picture 3" descr="The figure consists of three tables. The rectangle above the first table reads ORDER in 2NF. Below the rectangle is an icon of a key. The table below the icon consists of 2 columns and 4 rows. Starting from the left, the columns are titled order and order date. The icon of the key is seen above the column labeled order. Within the table, in row 2, column 1 reads 86223 and column 2 reads 9-13-2015. In row 3, column 1 reads 86390 and column 2 reads 9-14-2015. In row 4, column 1 reads 86467 and column 2 reads 9-15-2015.&#10;The rectangle above the second table reads PRODUCT in 2NF. Below the rectangle is an icon of a key. The table below the icon consists of 5 columns and 5 rows. Starting from the left, the columns are titled product number, description, supplier number, supplier name, and ISO. The icon of the key is seen above the column labeled product number. Within the table, in row 2, column 1 reads 128, column 2 reads steel widget, column 3 reads A-602, column 4 reads Acme, and column 5 reads yes. &#10;In row 3, column 1 reads 304, column 2 reads blue gadget, column 3 reads A-602, column 4 reads Acme, and column 5 reads yes.&#10;In row 4, column 1 reads 633, column 2 reads assembly, column 3 reads J-995, column 4 reads Jones, and column 5 reads no.&#10;In row 5, column 1 reads 684, column 2 reads super gizmo, column 3 reads C-876, column 4 reads Cabot, and column 5 reads yes.&#10;The rectangle above the third table reads ORDER LINE in 2NF. Below the rectangle are icons of keys. The table below the icons consists of 3 columns and 7 rows. Starting from the left, the columns are titled order, product number, and number ordered. The icons of 3 keys are seen above the column labeled order. There is a plus sign next to the icons. There are icons of 3 keys above the column labeled product number as well. Within the table, in row 2, column 1 reads 86223, column 2 reads 304, and column 3 reads 7.&#10;In row 3 column 1 reads 86223, column 2 reads 633, and column 3 reads 1.&#10;In row 4, column 1 reads 86223, column 2 reads 684, and column 3 reads 4.&#10;In row 5, column 1 reads 86390, column 2 reads 128, and column 3 reads 12.&#10;In row 6, column 1 reads 86390, column 2 reads 304, and column 3 reads 3.&#10;In row 7, column 1 reads 86467, column 2 reads 304, and column 3 reads 144.&#10;A rectangular box below the third table consists of the following content: In 2NF, the primary key of ORDER LINE is a unique combination of two foreign keys. Two arrows originate from this box. The first arrow points to the first column on row 7 and the second arrow points to the second column of row 7.&#10;Two double-ended arrows originate from the first column of the first table and the first column of the second table. The arrows points to the icons of keys in the third table.&#10;" title="FIGURE 9-22 ORDER, PRODUCT, and ORDER LINE tables in 2NF. All fields are functionally dependent on the primary key. "/>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11722" y="1096362"/>
            <a:ext cx="5687281" cy="4972271"/>
          </a:xfrm>
          <a:prstGeom prst="rect">
            <a:avLst/>
          </a:prstGeom>
        </p:spPr>
      </p:pic>
      <p:sp>
        <p:nvSpPr>
          <p:cNvPr id="9" name="Rectangle 8"/>
          <p:cNvSpPr/>
          <p:nvPr/>
        </p:nvSpPr>
        <p:spPr>
          <a:xfrm>
            <a:off x="4674608" y="4335779"/>
            <a:ext cx="4012191" cy="738664"/>
          </a:xfrm>
          <a:prstGeom prst="rect">
            <a:avLst/>
          </a:prstGeom>
        </p:spPr>
        <p:txBody>
          <a:bodyPr wrap="square">
            <a:spAutoFit/>
          </a:bodyPr>
          <a:lstStyle/>
          <a:p>
            <a:r>
              <a:rPr lang="en-US" sz="1400" b="1" dirty="0" smtClean="0"/>
              <a:t>FIGURE 9-22 </a:t>
            </a:r>
            <a:r>
              <a:rPr lang="en-US" sz="1400" dirty="0"/>
              <a:t>ORDER, PRODUCT, and ORDER LINE tables in 2NF. All fields are functionally dependent </a:t>
            </a:r>
            <a:r>
              <a:rPr lang="en-US" sz="1400" dirty="0" smtClean="0"/>
              <a:t>on the </a:t>
            </a:r>
            <a:r>
              <a:rPr lang="en-US" sz="1400" dirty="0"/>
              <a:t>primary </a:t>
            </a:r>
            <a:r>
              <a:rPr lang="en-US" sz="1400" dirty="0" smtClean="0"/>
              <a:t>key. </a:t>
            </a:r>
            <a:endParaRPr lang="en-US" sz="1400" dirty="0"/>
          </a:p>
        </p:txBody>
      </p:sp>
    </p:spTree>
    <p:extLst>
      <p:ext uri="{BB962C8B-B14F-4D97-AF65-F5344CB8AC3E}">
        <p14:creationId xmlns:p14="http://schemas.microsoft.com/office/powerpoint/2010/main" val="116481808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b="1" dirty="0" smtClean="0"/>
              <a:t>Third Normal Form (3NF)</a:t>
            </a:r>
          </a:p>
          <a:p>
            <a:pPr lvl="1"/>
            <a:r>
              <a:rPr lang="en-US" dirty="0"/>
              <a:t>A design is in 3NF if </a:t>
            </a:r>
            <a:r>
              <a:rPr lang="en-US" dirty="0" smtClean="0"/>
              <a:t>it </a:t>
            </a:r>
            <a:r>
              <a:rPr lang="en-US" dirty="0"/>
              <a:t>is in 2NF and if no </a:t>
            </a:r>
            <a:r>
              <a:rPr lang="en-US" dirty="0" err="1"/>
              <a:t>nonkey</a:t>
            </a:r>
            <a:r>
              <a:rPr lang="en-US" dirty="0"/>
              <a:t> field is </a:t>
            </a:r>
            <a:r>
              <a:rPr lang="en-US" dirty="0" smtClean="0"/>
              <a:t>dependent on </a:t>
            </a:r>
            <a:r>
              <a:rPr lang="en-US" dirty="0"/>
              <a:t>another </a:t>
            </a:r>
            <a:r>
              <a:rPr lang="en-US" dirty="0" err="1"/>
              <a:t>nonkey</a:t>
            </a:r>
            <a:r>
              <a:rPr lang="en-US" dirty="0"/>
              <a:t> </a:t>
            </a:r>
            <a:r>
              <a:rPr lang="en-US" dirty="0" smtClean="0"/>
              <a:t>field</a:t>
            </a:r>
          </a:p>
          <a:p>
            <a:pPr lvl="1"/>
            <a:r>
              <a:rPr lang="en-US" dirty="0" smtClean="0"/>
              <a:t>Avoids </a:t>
            </a:r>
            <a:r>
              <a:rPr lang="en-US" dirty="0"/>
              <a:t>redundancy and data integrity problems that still can exist in 2NF designs</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33</a:t>
            </a:fld>
            <a:endParaRPr lang="en-US" dirty="0"/>
          </a:p>
        </p:txBody>
      </p:sp>
      <p:sp>
        <p:nvSpPr>
          <p:cNvPr id="2" name="Title 1"/>
          <p:cNvSpPr>
            <a:spLocks noGrp="1"/>
          </p:cNvSpPr>
          <p:nvPr>
            <p:ph type="title"/>
          </p:nvPr>
        </p:nvSpPr>
        <p:spPr/>
        <p:txBody>
          <a:bodyPr/>
          <a:lstStyle/>
          <a:p>
            <a:r>
              <a:rPr lang="en-US" dirty="0" smtClean="0"/>
              <a:t>Data Normalization </a:t>
            </a:r>
            <a:r>
              <a:rPr lang="en-US" sz="1400" dirty="0" smtClean="0"/>
              <a:t>(Cont. 7)</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50219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34</a:t>
            </a:fld>
            <a:endParaRPr lang="en-US" dirty="0"/>
          </a:p>
        </p:txBody>
      </p:sp>
      <p:sp>
        <p:nvSpPr>
          <p:cNvPr id="2" name="Title 1"/>
          <p:cNvSpPr>
            <a:spLocks noGrp="1"/>
          </p:cNvSpPr>
          <p:nvPr>
            <p:ph type="title"/>
          </p:nvPr>
        </p:nvSpPr>
        <p:spPr/>
        <p:txBody>
          <a:bodyPr rtlCol="0">
            <a:normAutofit/>
          </a:bodyPr>
          <a:lstStyle/>
          <a:p>
            <a:pPr>
              <a:defRPr/>
            </a:pPr>
            <a:r>
              <a:rPr lang="en-US" dirty="0"/>
              <a:t>Data Normalization </a:t>
            </a:r>
            <a:r>
              <a:rPr lang="en-US" sz="1300" dirty="0"/>
              <a:t>(</a:t>
            </a:r>
            <a:r>
              <a:rPr lang="en-US" sz="1400" dirty="0"/>
              <a:t>Cont. 8</a:t>
            </a:r>
            <a:r>
              <a:rPr lang="en-US" sz="1300" dirty="0" smtClean="0"/>
              <a:t>)</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3" name="Picture 2" descr="The figure consists of three tables. The rectangle above the first table reads PRODUCT in 2NF. Below the rectangle is an icon of a key. The table below the icon consists of 5 columns and 5 rows. Starting from the left, the columns are titled product number, description, supplier number, supplier name, and ISO. The icon of the key is seen above the column labeled product number. There is an icon of a saw above the column labeled supplier name. Within the table, in row 2, column 1 reads 128, column 2 reads steel widget, column 3 reads A-602, column 4 reads Acme, and column 5 reads yes. &#10;In row 3, column 1 reads 304, column 2 reads blue gadget, column 3 reads A-602, column 4 reads Acme, and column 5 reads yes.&#10;In row 4, column 1 reads 633, column 2 reads assembly, column 3 reads J-995, column 4 reads Jones, and column 5 reads no.&#10;In row 5, column 1 reads 684, column 2 reads super gizmo, column 3 reads C-876, column 4 reads Cabot, and column 5 reads yes.&#10;A dotted arrow originates from the rectangle above the table. It runs between columns 3 and 4 and points to the second table.&#10;&#10;The rectangle above the second table reads SUPPLIER in 3NF. Below the rectangle is an icon of a key. The table below the icon consists of 3 columns and 4 rows. Starting from the left, the columns are titled supplier number, supplier name, and ISO. The icon of the key is seen above the column labeled supplier number. Within the table, in row 2, column 1 reads A-602, column 2 reads Acme, and column 3 reads yes. &#10;In row 3, column 1 J-995, column 2 reads Jones, and column 5 reads no.&#10;In row 4, column 1 reads C-876, column 2 reads Cabot, and column 3 reads yes.&#10;There is an arrow on the left side of the icon of the key above the second table, which points to the icons above the third table. &#10;The rectangle above the third table reads PRODUCT in 3NF. Below the rectangle are icons of keys. The table below the icons consists of 3 columns and 5 rows. Starting from the left, the columns are titled product number, description, and supplier number. Above the column labeled product number, there is an icon of a single key. Above the column labeled supplier number, there is an icon consisting of 3 keys. Within the table, in row 2, column 1 reads 128, column 2 reads steel widget, and column 3 reads A-602. &#10;In row 3, column 1 reads 304, column 2 reads blue gadget, and column 3 reads A-602.&#10;In row 4, column 1 reads 633, column 2 reads assembly, and column 3 reads J-995.&#10;In row 5, column 1 reads 684, column 2 reads super gizmo, and column 3 reads C-876. &#10;" title="FIGURE 9-23 When the PRODUCT table is transformed from 2NF to 3F, the result is two separate table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9200" y="1143000"/>
            <a:ext cx="5585584" cy="4923042"/>
          </a:xfrm>
          <a:prstGeom prst="rect">
            <a:avLst/>
          </a:prstGeom>
        </p:spPr>
      </p:pic>
      <p:sp>
        <p:nvSpPr>
          <p:cNvPr id="9" name="Rectangle 8"/>
          <p:cNvSpPr/>
          <p:nvPr/>
        </p:nvSpPr>
        <p:spPr>
          <a:xfrm>
            <a:off x="5638800" y="1905000"/>
            <a:ext cx="3276600" cy="1384995"/>
          </a:xfrm>
          <a:prstGeom prst="rect">
            <a:avLst/>
          </a:prstGeom>
        </p:spPr>
        <p:txBody>
          <a:bodyPr wrap="square">
            <a:spAutoFit/>
          </a:bodyPr>
          <a:lstStyle/>
          <a:p>
            <a:r>
              <a:rPr lang="en-US" sz="1400" b="1" dirty="0" smtClean="0"/>
              <a:t>FIGURE 9-23 </a:t>
            </a:r>
            <a:r>
              <a:rPr lang="en-US" sz="1400" dirty="0"/>
              <a:t>When the PRODUCT table is transformed from 2NF to 3F, the result is two separate tables:</a:t>
            </a:r>
          </a:p>
          <a:p>
            <a:r>
              <a:rPr lang="en-US" sz="1400" dirty="0"/>
              <a:t>PRODUCT and SUPPLIER. Note that in 3NF, all fields depend on the key, the whole key, and nothing but the key!</a:t>
            </a:r>
          </a:p>
        </p:txBody>
      </p:sp>
    </p:spTree>
    <p:extLst>
      <p:ext uri="{BB962C8B-B14F-4D97-AF65-F5344CB8AC3E}">
        <p14:creationId xmlns:p14="http://schemas.microsoft.com/office/powerpoint/2010/main" val="108433049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This flow chart contains three rectangles and two diamond connected to each other by lines. &#10;The first rectangle of the flow chart is labeled advisor. A line, labeled 1, connects the rectangle to a diamond, which is labeled advises. A line, labeled M, connects the diamond to the next rectangle, which is labeled student. A line, labeled M, connects the rectangle to another diamond, which is labeled takes. A line, labeled N, connects the diamond to a rectangle, which is labeled course. &#10;" title="FIGURE 9-25 An initial entity-relationship diagram for ADVISO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51610" y="1147613"/>
            <a:ext cx="3706813" cy="2371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lide Number Placeholder 5"/>
          <p:cNvSpPr>
            <a:spLocks noGrp="1"/>
          </p:cNvSpPr>
          <p:nvPr>
            <p:ph type="sldNum" sz="quarter" idx="12"/>
          </p:nvPr>
        </p:nvSpPr>
        <p:spPr/>
        <p:txBody>
          <a:bodyPr/>
          <a:lstStyle/>
          <a:p>
            <a:fld id="{36545198-DF98-4860-AAF4-4269071BD701}" type="slidenum">
              <a:rPr lang="en-US" smtClean="0"/>
              <a:pPr/>
              <a:t>35</a:t>
            </a:fld>
            <a:endParaRPr lang="en-US" dirty="0"/>
          </a:p>
        </p:txBody>
      </p:sp>
      <p:sp>
        <p:nvSpPr>
          <p:cNvPr id="2" name="Title 1"/>
          <p:cNvSpPr>
            <a:spLocks noGrp="1"/>
          </p:cNvSpPr>
          <p:nvPr>
            <p:ph type="title"/>
          </p:nvPr>
        </p:nvSpPr>
        <p:spPr/>
        <p:txBody>
          <a:bodyPr/>
          <a:lstStyle/>
          <a:p>
            <a:r>
              <a:rPr lang="en-US" dirty="0" smtClean="0"/>
              <a:t>Two Real-World Examples</a:t>
            </a:r>
          </a:p>
        </p:txBody>
      </p:sp>
      <p:sp>
        <p:nvSpPr>
          <p:cNvPr id="5" name="Content Placeholder 4"/>
          <p:cNvSpPr>
            <a:spLocks noGrp="1"/>
          </p:cNvSpPr>
          <p:nvPr>
            <p:ph idx="4294967295"/>
          </p:nvPr>
        </p:nvSpPr>
        <p:spPr>
          <a:xfrm>
            <a:off x="0" y="1481138"/>
            <a:ext cx="8229600" cy="4525962"/>
          </a:xfrm>
        </p:spPr>
        <p:txBody>
          <a:bodyPr/>
          <a:lstStyle/>
          <a:p>
            <a:r>
              <a:rPr lang="en-US" b="1" dirty="0" smtClean="0"/>
              <a:t>Crossroads </a:t>
            </a:r>
            <a:r>
              <a:rPr lang="en-US" b="1" dirty="0"/>
              <a:t>College</a:t>
            </a:r>
          </a:p>
          <a:p>
            <a:endParaRPr lang="en-IN" dirty="0"/>
          </a:p>
        </p:txBody>
      </p:sp>
      <p:sp>
        <p:nvSpPr>
          <p:cNvPr id="7" name="Rectangle 6"/>
          <p:cNvSpPr/>
          <p:nvPr/>
        </p:nvSpPr>
        <p:spPr>
          <a:xfrm>
            <a:off x="6593365" y="3496448"/>
            <a:ext cx="2236787" cy="1169551"/>
          </a:xfrm>
          <a:prstGeom prst="rect">
            <a:avLst/>
          </a:prstGeom>
        </p:spPr>
        <p:txBody>
          <a:bodyPr wrap="square">
            <a:spAutoFit/>
          </a:bodyPr>
          <a:lstStyle/>
          <a:p>
            <a:r>
              <a:rPr lang="en-US" sz="1400" b="1" dirty="0" smtClean="0"/>
              <a:t>FIGURE 9-25 </a:t>
            </a:r>
            <a:r>
              <a:rPr lang="en-US" sz="1400" dirty="0"/>
              <a:t>An initial entity-relationship diagram for ADVISOR,</a:t>
            </a:r>
          </a:p>
          <a:p>
            <a:r>
              <a:rPr lang="en-US" sz="1400" dirty="0"/>
              <a:t>STUDENT, and </a:t>
            </a:r>
            <a:r>
              <a:rPr lang="en-US" sz="1400" dirty="0" smtClean="0"/>
              <a:t>COURSE.</a:t>
            </a:r>
            <a:endParaRPr lang="en-US" sz="1400" dirty="0"/>
          </a:p>
        </p:txBody>
      </p:sp>
      <p:sp>
        <p:nvSpPr>
          <p:cNvPr id="9" name="Rectangle 8"/>
          <p:cNvSpPr/>
          <p:nvPr/>
        </p:nvSpPr>
        <p:spPr>
          <a:xfrm>
            <a:off x="2895601" y="5789537"/>
            <a:ext cx="6033654" cy="523220"/>
          </a:xfrm>
          <a:prstGeom prst="rect">
            <a:avLst/>
          </a:prstGeom>
        </p:spPr>
        <p:txBody>
          <a:bodyPr wrap="square">
            <a:spAutoFit/>
          </a:bodyPr>
          <a:lstStyle/>
          <a:p>
            <a:r>
              <a:rPr lang="en-US" sz="1400" b="1" dirty="0" smtClean="0"/>
              <a:t>FIGURE 9-26 </a:t>
            </a:r>
            <a:r>
              <a:rPr lang="en-US" sz="1400" dirty="0"/>
              <a:t>The STUDENT table is unnormalized because it contains a repeating group that </a:t>
            </a:r>
            <a:r>
              <a:rPr lang="en-US" sz="1400" dirty="0" smtClean="0"/>
              <a:t>represents the </a:t>
            </a:r>
            <a:r>
              <a:rPr lang="en-US" sz="1400" dirty="0"/>
              <a:t>courses each student has </a:t>
            </a:r>
            <a:r>
              <a:rPr lang="en-US" sz="1400" dirty="0" smtClean="0"/>
              <a:t>taken.</a:t>
            </a:r>
            <a:endParaRPr lang="en-US" sz="1400" dirty="0"/>
          </a:p>
        </p:txBody>
      </p:sp>
      <p:pic>
        <p:nvPicPr>
          <p:cNvPr id="5123" name="Picture 3" descr="Starting from above, the figure consists of a large horizontal rectangle labeled student (unnormalized). Below the rectangle are two icons of keys. There is a table below the icons consisting of 10 columns and 13 rows. Starting from the left, the columns are titled student number, student name, total credits, GPA, advisor number, advisor name, office, course number, credit hours, and grade. The first icon of a key is placed above the column labeled student number. The second icon of a key is placed above the column labeled course number. &#10;Within the table, in row 2, column 1 reads 1035, column 2 reads Linda, column 3 reads 47, column 4 reads 3.60, column 5 reads 49, column 6 reads Smith, column 7 reads B212, column 8 reads CSC151, column 9 reads 4, and column 10 reads B.&#10;In rows 3, 4, 5, and 6, columns 1 to 7 and empty. &#10;In row 3, column 8 reads MKT212, column 9 reads 3, and column 10 reads grade A.&#10;In row 4, column 8 reads ENG101 column 9 reads 3, and column 10 reads grade B.&#10;In row 5, column 8 reads CHEM112, column 9 reads 4, and column 10 reads grade A.&#10;In row 6, column 8 reads BUS105, column 9 reads 2, and column 10 reads grade A.&#10;In row 7, column 1 reads 3397, column 2 reads Sam, column 3 reads 29, column 4 reads 3.00, column 5 reads 49, column 6 reads Smith, column 7 reads B212, column 8 reads ENG101, column 9 reads 3, and column 10 reads A.&#10;In rows 8 and 9, columns 1 to 7 and empty.&#10;In row 8, column 8 reads MKT212, column 9 reads 3, and column 10 reads grade C.&#10;In row 9, column 8 reads CSC151, column 9 reads 4, and column 10 reads grade B.&#10;In row 10, column 1 reads 4070, column 2 reads Kelly, column 3 reads 14, column 4 reads 2.90, column 5 reads 23, column 6 reads Jones, column 7 reads C333, column 8 reads CSC151, column 9 reads 4, and column 10 reads B.&#10;In rows 11 to 13, columns 1 to 7 and empty.&#10;In row 11, column 8 reads CHEM112, column 9 reads 4, and column 10 reads grade C.&#10;In row 12, column 8 reads ENG101, column 9 reads 3, and column 10 reads grade C.&#10;In row 13, column 8 reads BUS105, column 9 reads 2, and column 10 reads grade C.&#10;" title="FIGURE 9-26 The STUDENT table is unnormalized because it contains a repeating group that represents the courses each student has take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7649" y="1981200"/>
            <a:ext cx="6194821" cy="3826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084516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tarting from above, the figure consists of a large horizontal rectangle labeled student in 1NF. Below the rectangle are icons of keys. There is a table below the icons consisting of 10 columns and 13 rows. Starting from the left, the columns are titled student number, student name, total credits, GPA, advisor number, advisor name, office, course number, credit hours, and grade. The first icon consists of three keys and is placed above the column labeled student number. The second icon also consists of three keys and is placed above the column labeled course number. There is a plus sign above the column labeled advisor number. All the icons are placed inside an oval. There is a rectangular box above the large horizontal rectangle. The content within the box reads in 1NF, the primary key is a unique combination of a specific STUDENT NUMBER and a specific COURSE NUMBER. An arrow originates from this box and points to the oval. &#10;Within the table, in rows 2, 3, 4, 5, and 6, columns 1 to 7 contain the same content. Column 1 reads 1035, column 2 reads Linda, column 3 reads 47, column 4 reads 3.60, column 5 reads 49, column 6 reads Smith, and column 7 reads B212. &#10;In row 2, column 8 reads CSC151, column 9 reads 4, and column 10 reads B.&#10;In row 3, column 8 reads MKT212, column 9 reads 3, and column 10 reads grade A.&#10;In row 4, column 8 reads ENG101 column 9 reads 3, and column 10 reads grade B.&#10;In row 5, column 8 reads CHEM112, column 9 reads 4, and column 10 reads grade A.&#10;In row 6, column 8 reads BUS105, column 9 reads 2, and column 10 reads grade A.&#10;In rows 7, 8 and 9, columns 1 to 7 contain the same content. Column 1 reads 3397, column 2 reads Sam, column 3 reads 29, column 4 reads 3.00, column 5 reads 49, column 6 reads Smith, and column 7 reads B212.&#10;In row 7, column 8 reads ENG101, column 9 reads 3, and column 10 reads A.&#10;In row 8, column 8 reads MKT212, column 9 reads 3, and column 10 reads grade C.&#10;In row 9, column 8 reads CSC151, column 9 reads 4, and column 10 reads grade B.&#10;In rows 10 to 13, columns 1 to 7 contain the same content. Column 1 reads 4070, column 2 reads Kelly, column 3 reads 14, column 4 reads 2.90, column 5 reads 23, column 6 reads Jones, and column 7 reads C333.&#10;In row 10, column 8 reads CSC151, column 9 reads 4, and column 10 reads B.&#10;In row 11, column 8 reads CHEM112, column 9 reads 4, and column 10 reads grade C.&#10;In row 12, column 8 reads ENG101, column 9 reads 3, and column 10 reads grade C.&#10;In row 13, column 8 reads BUS105, column 9 reads 2, and column 10 reads grade C.&#10;A rectangular box below the table contains the following content:&#10;In 1NF&#10;• There are no repeating groups&#10;• The primary key is a unique combination of two foreign key values: STUDENT NUMBER and COURSE NUMBER&#10;• All fields depend on the primary key, but some fields do not depend on the whole key — only part of it&#10;Two arrows originate from the box. One arrow points to column 1 of row 13 and the other arrow points to column 8 of row 13.&#10;" title="FIGURE 9-27 The STUDENT table in 1NF. Notice that the primary key has been expanded to include STUDENT NUMBER and COURSE NUMBE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54635" y="1451270"/>
            <a:ext cx="5600874" cy="4923041"/>
          </a:xfrm>
          <a:prstGeom prst="rect">
            <a:avLst/>
          </a:prstGeom>
        </p:spPr>
      </p:pic>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36</a:t>
            </a:fld>
            <a:endParaRPr lang="en-US" dirty="0"/>
          </a:p>
        </p:txBody>
      </p:sp>
      <p:sp>
        <p:nvSpPr>
          <p:cNvPr id="2" name="Title 1"/>
          <p:cNvSpPr>
            <a:spLocks noGrp="1"/>
          </p:cNvSpPr>
          <p:nvPr>
            <p:ph type="title"/>
          </p:nvPr>
        </p:nvSpPr>
        <p:spPr/>
        <p:txBody>
          <a:bodyPr rtlCol="0">
            <a:normAutofit/>
          </a:bodyPr>
          <a:lstStyle/>
          <a:p>
            <a:pPr>
              <a:defRPr/>
            </a:pPr>
            <a:r>
              <a:rPr lang="en-US" dirty="0" smtClean="0"/>
              <a:t>Two </a:t>
            </a:r>
            <a:r>
              <a:rPr lang="en-US" dirty="0"/>
              <a:t>R</a:t>
            </a:r>
            <a:r>
              <a:rPr lang="en-US" dirty="0" smtClean="0"/>
              <a:t>eal-World Examples </a:t>
            </a:r>
            <a:r>
              <a:rPr lang="en-US" sz="1300" dirty="0"/>
              <a:t>(Cont</a:t>
            </a:r>
            <a:r>
              <a:rPr lang="en-US" sz="1300" dirty="0" smtClean="0"/>
              <a:t>. 1)</a:t>
            </a:r>
          </a:p>
        </p:txBody>
      </p:sp>
      <p:sp>
        <p:nvSpPr>
          <p:cNvPr id="9" name="Rectangle 8"/>
          <p:cNvSpPr/>
          <p:nvPr/>
        </p:nvSpPr>
        <p:spPr>
          <a:xfrm>
            <a:off x="152400" y="3435736"/>
            <a:ext cx="3149835" cy="954107"/>
          </a:xfrm>
          <a:prstGeom prst="rect">
            <a:avLst/>
          </a:prstGeom>
        </p:spPr>
        <p:txBody>
          <a:bodyPr wrap="square">
            <a:spAutoFit/>
          </a:bodyPr>
          <a:lstStyle/>
          <a:p>
            <a:r>
              <a:rPr lang="en-US" sz="1400" b="1" dirty="0" smtClean="0"/>
              <a:t>FIGURE 9-27 </a:t>
            </a:r>
            <a:r>
              <a:rPr lang="en-US" sz="1400" dirty="0"/>
              <a:t>The STUDENT table in 1NF. Notice that the primary key has been expanded to </a:t>
            </a:r>
            <a:r>
              <a:rPr lang="en-US" sz="1400" dirty="0" smtClean="0"/>
              <a:t>include STUDENT </a:t>
            </a:r>
            <a:r>
              <a:rPr lang="en-US" sz="1400" dirty="0"/>
              <a:t>NUMBER and COURSE </a:t>
            </a:r>
            <a:r>
              <a:rPr lang="en-US" sz="1400" dirty="0" smtClean="0"/>
              <a:t>NUMBER.</a:t>
            </a:r>
            <a:endParaRPr lang="en-US" sz="1400" dirty="0"/>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9458116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37</a:t>
            </a:fld>
            <a:endParaRPr lang="en-US" dirty="0"/>
          </a:p>
        </p:txBody>
      </p:sp>
      <p:sp>
        <p:nvSpPr>
          <p:cNvPr id="2" name="Title 1"/>
          <p:cNvSpPr>
            <a:spLocks noGrp="1"/>
          </p:cNvSpPr>
          <p:nvPr>
            <p:ph type="title"/>
          </p:nvPr>
        </p:nvSpPr>
        <p:spPr/>
        <p:txBody>
          <a:bodyPr rtlCol="0">
            <a:normAutofit/>
          </a:bodyPr>
          <a:lstStyle/>
          <a:p>
            <a:pPr>
              <a:defRPr/>
            </a:pPr>
            <a:r>
              <a:rPr lang="en-US" dirty="0" smtClean="0"/>
              <a:t>Two </a:t>
            </a:r>
            <a:r>
              <a:rPr lang="en-US" dirty="0"/>
              <a:t>R</a:t>
            </a:r>
            <a:r>
              <a:rPr lang="en-US" dirty="0" smtClean="0"/>
              <a:t>eal-World Examples </a:t>
            </a:r>
            <a:r>
              <a:rPr lang="en-US" sz="1300" dirty="0"/>
              <a:t>(Cont</a:t>
            </a:r>
            <a:r>
              <a:rPr lang="en-US" sz="1300" dirty="0" smtClean="0"/>
              <a:t>. 2)</a:t>
            </a:r>
          </a:p>
        </p:txBody>
      </p:sp>
      <p:sp>
        <p:nvSpPr>
          <p:cNvPr id="9" name="Rectangle 8"/>
          <p:cNvSpPr/>
          <p:nvPr/>
        </p:nvSpPr>
        <p:spPr>
          <a:xfrm>
            <a:off x="255459" y="3256575"/>
            <a:ext cx="3499222" cy="1169551"/>
          </a:xfrm>
          <a:prstGeom prst="rect">
            <a:avLst/>
          </a:prstGeom>
        </p:spPr>
        <p:txBody>
          <a:bodyPr wrap="square">
            <a:spAutoFit/>
          </a:bodyPr>
          <a:lstStyle/>
          <a:p>
            <a:r>
              <a:rPr lang="en-US" sz="1400" b="1" dirty="0" smtClean="0"/>
              <a:t>FIGURE 9-28 </a:t>
            </a:r>
            <a:r>
              <a:rPr lang="en-US" sz="1400" dirty="0"/>
              <a:t>The STUDENT, COURSE, and GRADE tables in 2NF. Notice that all fields are </a:t>
            </a:r>
            <a:r>
              <a:rPr lang="en-US" sz="1400" dirty="0" smtClean="0"/>
              <a:t>functionally dependent </a:t>
            </a:r>
            <a:r>
              <a:rPr lang="en-US" sz="1400" dirty="0"/>
              <a:t>on the entire primary key of their respective </a:t>
            </a:r>
            <a:r>
              <a:rPr lang="en-US" sz="1400" dirty="0" smtClean="0"/>
              <a:t>tables.</a:t>
            </a:r>
            <a:endParaRPr lang="en-US" sz="1400" dirty="0"/>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3" name="Picture 2" descr="The figure consists of three tables. The rectangle above the first table reads STUDENT in 2NF. Below the rectangle is an icon of a key. The table below the icon consists of 7 columns and 4 rows. Starting from the left, the columns are titled student number, student name, total credits, GPA, advisor number, advisor name, and office. The icon of the key is seen above the column labeled student. &#10;Within the table, in row 2, column 1 reads 1035, column 2 reads Linda, column 3 reads 47, column 4 reads 3.60, column 5 reads 49, column 6 reads Smith, and column 7 reads B212. &#10;In row 3, column 1 reads 3397, column 2 reads Sam, column 3 reads 29, column 4 reads 3.00, column 5 reads 49, column 6 reads Smith, and column 7 reads B212.&#10;In row 4, column 1 reads 4070, column 2 reads Kelly, column 3 reads 14, column 4 reads 2.90, column 5 reads 23, column 6 reads Jones, and column 7 reads C333.&#10;The rectangle above the second table reads COURSE in 2NF. Below the rectangle is an icon of a key. The table below the icon consists of 2 columns and 6 rows. Starting from the left, the columns are titled course number and credit hours. The icon of the key is seen above the column labeled course number. Within the table, in row 2, column 1 reads BUS105 and column 2 reads 2. In row 3, column 1 reads CHEM112 and column 2 reads 4. In row 4, column 1 reads CSC151 and column 2 reads 4. In row 5, column 1 reads ENG101 and column 2 reads 3. In row 6, column 1 reads MKT212 and column 2 reads 3.&#10;The rectangle above the third table reads GRADE in 2NF. Below the rectangle are icons of keys. The table below the icons consists of 3 columns and 13 rows. Starting from the left, the columns are titled student number, course number, and grade. The icons of 3 keys are seen above the column labeled student number. There is a plus sign next to the icons. There are icons of 3 keys above the column labeled course number as well. &#10;Within the table, in rows 2 to 6 column 1 has the same content. It reads 1035. &#10;In row 2, column 2 reads CSC151 and column 3 reads B.&#10;In row 3, column 2 reads MKT212 and column 3 reads A.&#10;In row 4, column 2 reads ENG101 and column 3 reads B.&#10;In row 5, column 2 reads CHM112 and column 3 reads A.&#10;In row 6, column 2 reads BUS105 and column 3 reads A.&#10;In rows 7 to 9 column 1 has the same content. It reads 3397.&#10;In row 7, column 2 reads ENG101 and column 3 reads A.&#10;In row 8, column 2 reads MKT212 and column 3 reads C.&#10;In row 9, column 2 reads CSC151 and column 3 reads B.&#10;In rows 10 to 13 column 1 has the same content. It reads 4070.&#10;In row 10, column 2 reads CSC151 and column 3 reads B.&#10;In row 11, column 2 reads CHM112 and column 3 reads C.&#10;In row 12, column 2 reads ENG101 and column 3 reads C.&#10;In row 13, column 2 reads BUS105 and column 3 reads C.&#10;A rectangular box on the left side of the third table consists of the following content: &#10;In 2NF&#10;• All fields now depend on the whole primary key, but some fields also might depend on other fields that are not part of the primary key&#10;• The primary key of GRADE is a unique combination of two foreign key values, STUDENT NUMBER and COURSE NUMBER &#10;An arrow originates from this box and points to the third table.&#10;Two double-ended arrows originate from the first column of the first table and the first column of the second table. The arrows points to the icons of keys in the third table." title="FIGURE 9-28 The STUDENT, COURSE, and GRADE tables in 2NF. Notice that all fields are functionally dependent on the entire primary key of their respective table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6448" y="1346198"/>
            <a:ext cx="4482726" cy="4990306"/>
          </a:xfrm>
          <a:prstGeom prst="rect">
            <a:avLst/>
          </a:prstGeom>
        </p:spPr>
      </p:pic>
    </p:spTree>
    <p:extLst>
      <p:ext uri="{BB962C8B-B14F-4D97-AF65-F5344CB8AC3E}">
        <p14:creationId xmlns:p14="http://schemas.microsoft.com/office/powerpoint/2010/main" val="306693180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38</a:t>
            </a:fld>
            <a:endParaRPr lang="en-US" dirty="0"/>
          </a:p>
        </p:txBody>
      </p:sp>
      <p:sp>
        <p:nvSpPr>
          <p:cNvPr id="2" name="Title 1"/>
          <p:cNvSpPr>
            <a:spLocks noGrp="1"/>
          </p:cNvSpPr>
          <p:nvPr>
            <p:ph type="title"/>
          </p:nvPr>
        </p:nvSpPr>
        <p:spPr/>
        <p:txBody>
          <a:bodyPr rtlCol="0">
            <a:normAutofit/>
          </a:bodyPr>
          <a:lstStyle/>
          <a:p>
            <a:pPr>
              <a:defRPr/>
            </a:pPr>
            <a:r>
              <a:rPr lang="en-US" dirty="0" smtClean="0"/>
              <a:t>Two </a:t>
            </a:r>
            <a:r>
              <a:rPr lang="en-US" dirty="0"/>
              <a:t>R</a:t>
            </a:r>
            <a:r>
              <a:rPr lang="en-US" dirty="0" smtClean="0"/>
              <a:t>eal-World Examples </a:t>
            </a:r>
            <a:r>
              <a:rPr lang="en-US" sz="1300" dirty="0"/>
              <a:t>(Cont</a:t>
            </a:r>
            <a:r>
              <a:rPr lang="en-US" sz="1300" dirty="0" smtClean="0"/>
              <a:t>. 3)</a:t>
            </a:r>
          </a:p>
        </p:txBody>
      </p:sp>
      <p:sp>
        <p:nvSpPr>
          <p:cNvPr id="9" name="Rectangle 8"/>
          <p:cNvSpPr/>
          <p:nvPr/>
        </p:nvSpPr>
        <p:spPr>
          <a:xfrm>
            <a:off x="249692" y="2547861"/>
            <a:ext cx="2605041" cy="1600438"/>
          </a:xfrm>
          <a:prstGeom prst="rect">
            <a:avLst/>
          </a:prstGeom>
        </p:spPr>
        <p:txBody>
          <a:bodyPr wrap="square">
            <a:spAutoFit/>
          </a:bodyPr>
          <a:lstStyle/>
          <a:p>
            <a:r>
              <a:rPr lang="en-US" sz="1400" b="1" dirty="0" smtClean="0"/>
              <a:t>FIGURE 9-29 </a:t>
            </a:r>
            <a:r>
              <a:rPr lang="en-US" sz="1400" dirty="0"/>
              <a:t>STUDENT, ADVISOR, COURSE, and GRADE tables in 3NF. When the STUDENT table is</a:t>
            </a:r>
          </a:p>
          <a:p>
            <a:r>
              <a:rPr lang="en-US" sz="1400" dirty="0"/>
              <a:t>transformed from 2NF to 3NF, the result is two tables: STUDENT and </a:t>
            </a:r>
            <a:r>
              <a:rPr lang="en-US" sz="1400" dirty="0" smtClean="0"/>
              <a:t>ADVISOR.</a:t>
            </a:r>
            <a:endParaRPr lang="en-US" sz="1400" dirty="0"/>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3" name="Picture 2" descr="The figure consists of three tables. The rectangle above the first table reads STUDENT in 2NF. Below the rectangle is an icon of a key. The table below the icon consists of 7 columns and 4 rows. Starting from the left, the columns are titled student number, student name, total credits, GPA, advisor number, advisor name, and office. The icon of the key is seen above the column labeled student number. There is an icon of a saw above the column labeled advisor name. &#10;Within the table, in row 2, column 1 reads 1035, column 2 reads Linda, column 3 reads 47, column 4 reads 3.60, column 5 reads 49, column 6 reads Smith, and column 7 reads B212. &#10;In row 3, column 1 reads 3397, column 2 reads Sam, column 3 reads 29, column 4 reads 3.00, column 5 reads 49, column 6 reads Smith, and column 7 reads B212.&#10;In row 4, column 1 reads 4070, column 2 reads Kelly, column 3 reads 14, column 4 reads 2.90, column 5 reads 23, column 6 reads Jones, and column 7 reads C333.&#10;The rectangle above the second table reads ADVISOR in 3NF. Below the rectangle is an icon of a key. The table below the icon consists of 3 columns and 3 rows. Starting from the left, the columns are titled advisor number, advisor name, and office. The icon of the key is seen above the column labeled advisor number. Within the table, in row 2, column 1 reads 49, column 2 reads Smith, and column 3 reads B212. In row 3, column 1 reads 23, column 2 reads Jones, and column 3 reads C333.&#10;There is an arrow on the left side of the icon of the key above the second table, which points to the icons above the third table. &#10;The rectangle above the third table reads STUDENT in 3NF. Below the rectangle are icons of keys. The table below the icons consists of 5 columns and 4 rows. Starting from the left, the columns are titled student number, student name, total credits, GPA, and advisor number. Above the column labeled student number, there is an icon of a single key. Above the column labeled advisor number, there is an icon consisting of 3 keys. Within the table, in row 2, column 1 reads 1035, column 2 reads Linda, column 3 reads 47, column 4 reads 3.60, and column 5 reads 49. &#10;In row 3, column 1 reads 3397, column 2 reads Sam, column 3 reads 29, column 4 reads 3.00, and column 5 reads 49.&#10;In row 4, column 1 reads 4070, column 2 reads Kelly, column 3 reads 14, column 4 reads 2.90, and column 5 reads 23. &#10;" title="FIGURE 9-29 STUDENT, ADVISOR, COURSE, and GRADE tables in 3NF. When the STUDENT table i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62241" y="1617618"/>
            <a:ext cx="5929783" cy="4456766"/>
          </a:xfrm>
          <a:prstGeom prst="rect">
            <a:avLst/>
          </a:prstGeom>
        </p:spPr>
      </p:pic>
    </p:spTree>
    <p:extLst>
      <p:ext uri="{BB962C8B-B14F-4D97-AF65-F5344CB8AC3E}">
        <p14:creationId xmlns:p14="http://schemas.microsoft.com/office/powerpoint/2010/main" val="189147085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39</a:t>
            </a:fld>
            <a:endParaRPr lang="en-US" dirty="0"/>
          </a:p>
        </p:txBody>
      </p:sp>
      <p:sp>
        <p:nvSpPr>
          <p:cNvPr id="2" name="Title 1"/>
          <p:cNvSpPr>
            <a:spLocks noGrp="1"/>
          </p:cNvSpPr>
          <p:nvPr>
            <p:ph type="title"/>
          </p:nvPr>
        </p:nvSpPr>
        <p:spPr/>
        <p:txBody>
          <a:bodyPr rtlCol="0">
            <a:normAutofit/>
          </a:bodyPr>
          <a:lstStyle/>
          <a:p>
            <a:pPr>
              <a:defRPr/>
            </a:pPr>
            <a:r>
              <a:rPr lang="en-US" dirty="0" smtClean="0"/>
              <a:t>Two </a:t>
            </a:r>
            <a:r>
              <a:rPr lang="en-US" dirty="0"/>
              <a:t>R</a:t>
            </a:r>
            <a:r>
              <a:rPr lang="en-US" dirty="0" smtClean="0"/>
              <a:t>eal-World Examples </a:t>
            </a:r>
            <a:r>
              <a:rPr lang="en-US" sz="1300" dirty="0"/>
              <a:t>(Cont</a:t>
            </a:r>
            <a:r>
              <a:rPr lang="en-US" sz="1300" dirty="0" smtClean="0"/>
              <a:t>. 4)</a:t>
            </a:r>
          </a:p>
        </p:txBody>
      </p:sp>
      <p:pic>
        <p:nvPicPr>
          <p:cNvPr id="9218" name="Picture 2" descr="This flow chart contains five rectangles and three diamond connected to each other by lines. &#10;The first rectangle of the flow chart is labeled advisor. A line, labeled 1, connects the rectangle to a diamond, which is labeled advises. A line, labeled M, connects the diamond to the second rectangle, which is labeled student. A line, labeled 1, connects the rectangle to second diamond, which is labeled receives. A line, labeled M, connects the diamond to third rectangle, which is labeled grade. There is a flower bracket and another rectangle on the right side of the third rectangle. This rectangle is labeled associative entity. A line, labeled M, connects the rectangle to third diamond, which is labeled shows. A line, labeled 1, connects the diamond to fifth rectangle, which is labeled course.&#10;" title="FIGURE 9-30 The entity-relationship diagram for STUDENT, ADVISOR, and COURSE after normalization. The GRADE entity was identified during the normalization process. GRADE is an associative entity that links the STUDENT and COURSE tables.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53358" y="1417638"/>
            <a:ext cx="7890642"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
        <p:nvSpPr>
          <p:cNvPr id="9" name="Rectangle 8"/>
          <p:cNvSpPr/>
          <p:nvPr/>
        </p:nvSpPr>
        <p:spPr>
          <a:xfrm>
            <a:off x="228600" y="3124200"/>
            <a:ext cx="4589028" cy="1169551"/>
          </a:xfrm>
          <a:prstGeom prst="rect">
            <a:avLst/>
          </a:prstGeom>
        </p:spPr>
        <p:txBody>
          <a:bodyPr wrap="square">
            <a:spAutoFit/>
          </a:bodyPr>
          <a:lstStyle/>
          <a:p>
            <a:r>
              <a:rPr lang="en-US" sz="1400" b="1" dirty="0" smtClean="0"/>
              <a:t>FIGURE 9-30 </a:t>
            </a:r>
            <a:r>
              <a:rPr lang="en-US" sz="1400" dirty="0"/>
              <a:t>The entity-relationship diagram for STUDENT, ADVISOR, and COURSE after normalization</a:t>
            </a:r>
            <a:r>
              <a:rPr lang="en-US" sz="1400" dirty="0" smtClean="0"/>
              <a:t>. The </a:t>
            </a:r>
            <a:r>
              <a:rPr lang="en-US" sz="1400" dirty="0"/>
              <a:t>GRADE entity was identified during the normalization process. GRADE is an associative entity that </a:t>
            </a:r>
            <a:r>
              <a:rPr lang="en-US" sz="1400" dirty="0" smtClean="0"/>
              <a:t>links the </a:t>
            </a:r>
            <a:r>
              <a:rPr lang="en-US" sz="1400" dirty="0"/>
              <a:t>STUDENT and COURSE </a:t>
            </a:r>
            <a:r>
              <a:rPr lang="en-US" sz="1400" dirty="0" smtClean="0"/>
              <a:t>tables. </a:t>
            </a:r>
            <a:endParaRPr lang="en-US" sz="1400" dirty="0"/>
          </a:p>
        </p:txBody>
      </p:sp>
    </p:spTree>
    <p:extLst>
      <p:ext uri="{BB962C8B-B14F-4D97-AF65-F5344CB8AC3E}">
        <p14:creationId xmlns:p14="http://schemas.microsoft.com/office/powerpoint/2010/main" val="6004707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Data Design Concepts</a:t>
            </a:r>
          </a:p>
        </p:txBody>
      </p:sp>
      <p:sp>
        <p:nvSpPr>
          <p:cNvPr id="19458" name="Text Placeholder 2"/>
          <p:cNvSpPr>
            <a:spLocks noGrp="1"/>
          </p:cNvSpPr>
          <p:nvPr>
            <p:ph idx="4294967295"/>
          </p:nvPr>
        </p:nvSpPr>
        <p:spPr>
          <a:xfrm>
            <a:off x="457200" y="1481138"/>
            <a:ext cx="8056722" cy="4767262"/>
          </a:xfrm>
        </p:spPr>
        <p:txBody>
          <a:bodyPr>
            <a:normAutofit/>
          </a:bodyPr>
          <a:lstStyle/>
          <a:p>
            <a:r>
              <a:rPr lang="en-US" b="1" dirty="0" smtClean="0"/>
              <a:t>Data Structures</a:t>
            </a:r>
          </a:p>
          <a:p>
            <a:pPr lvl="1"/>
            <a:r>
              <a:rPr lang="en-US" dirty="0" smtClean="0"/>
              <a:t>Framework </a:t>
            </a:r>
            <a:r>
              <a:rPr lang="en-US" dirty="0"/>
              <a:t>for organizing, storing, and managing </a:t>
            </a:r>
            <a:r>
              <a:rPr lang="en-US" dirty="0" smtClean="0"/>
              <a:t>data</a:t>
            </a:r>
          </a:p>
          <a:p>
            <a:pPr lvl="1"/>
            <a:r>
              <a:rPr lang="en-US" dirty="0" smtClean="0"/>
              <a:t>Comprises of files </a:t>
            </a:r>
            <a:r>
              <a:rPr lang="en-US" dirty="0"/>
              <a:t>or tables that interact in various </a:t>
            </a:r>
            <a:r>
              <a:rPr lang="en-US" dirty="0" smtClean="0"/>
              <a:t>ways </a:t>
            </a:r>
          </a:p>
          <a:p>
            <a:pPr lvl="2"/>
            <a:r>
              <a:rPr lang="en-US" dirty="0"/>
              <a:t>Each </a:t>
            </a:r>
            <a:r>
              <a:rPr lang="en-US" b="1" dirty="0"/>
              <a:t>file</a:t>
            </a:r>
            <a:r>
              <a:rPr lang="en-US" dirty="0"/>
              <a:t> or </a:t>
            </a:r>
            <a:r>
              <a:rPr lang="en-US" b="1" dirty="0"/>
              <a:t>table</a:t>
            </a:r>
            <a:r>
              <a:rPr lang="en-US" dirty="0"/>
              <a:t> contains </a:t>
            </a:r>
            <a:r>
              <a:rPr lang="en-US" dirty="0" smtClean="0"/>
              <a:t>data </a:t>
            </a:r>
            <a:r>
              <a:rPr lang="en-US" dirty="0"/>
              <a:t>about people, places, things, or events</a:t>
            </a:r>
          </a:p>
        </p:txBody>
      </p:sp>
      <p:sp>
        <p:nvSpPr>
          <p:cNvPr id="10"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40</a:t>
            </a:fld>
            <a:endParaRPr lang="en-US" dirty="0"/>
          </a:p>
        </p:txBody>
      </p:sp>
      <p:sp>
        <p:nvSpPr>
          <p:cNvPr id="2" name="Title 1"/>
          <p:cNvSpPr>
            <a:spLocks noGrp="1"/>
          </p:cNvSpPr>
          <p:nvPr>
            <p:ph type="title"/>
          </p:nvPr>
        </p:nvSpPr>
        <p:spPr/>
        <p:txBody>
          <a:bodyPr rtlCol="0">
            <a:normAutofit/>
          </a:bodyPr>
          <a:lstStyle/>
          <a:p>
            <a:pPr>
              <a:defRPr/>
            </a:pPr>
            <a:r>
              <a:rPr lang="en-US" dirty="0"/>
              <a:t>Two Real-World Examples </a:t>
            </a:r>
            <a:r>
              <a:rPr lang="en-US" sz="1300" dirty="0"/>
              <a:t>(Cont</a:t>
            </a:r>
            <a:r>
              <a:rPr lang="en-US" sz="1300" dirty="0" smtClean="0"/>
              <a:t>. 5)</a:t>
            </a:r>
          </a:p>
        </p:txBody>
      </p:sp>
      <p:sp>
        <p:nvSpPr>
          <p:cNvPr id="8" name="Rectangle 7"/>
          <p:cNvSpPr/>
          <p:nvPr/>
        </p:nvSpPr>
        <p:spPr>
          <a:xfrm>
            <a:off x="238125" y="1417638"/>
            <a:ext cx="8667750" cy="523220"/>
          </a:xfrm>
          <a:prstGeom prst="rect">
            <a:avLst/>
          </a:prstGeom>
        </p:spPr>
        <p:txBody>
          <a:bodyPr wrap="square">
            <a:spAutoFit/>
          </a:bodyPr>
          <a:lstStyle/>
          <a:p>
            <a:r>
              <a:rPr lang="en-US" sz="2700" dirty="0" smtClean="0">
                <a:latin typeface="+mn-lt"/>
              </a:rPr>
              <a:t>Example 2: Magic Maintenance</a:t>
            </a:r>
            <a:endParaRPr lang="en-US" sz="2700" dirty="0">
              <a:latin typeface="+mn-lt"/>
            </a:endParaRPr>
          </a:p>
        </p:txBody>
      </p:sp>
      <p:sp>
        <p:nvSpPr>
          <p:cNvPr id="9" name="Rectangle 8"/>
          <p:cNvSpPr/>
          <p:nvPr/>
        </p:nvSpPr>
        <p:spPr>
          <a:xfrm>
            <a:off x="6321438" y="2933689"/>
            <a:ext cx="2793987" cy="2031325"/>
          </a:xfrm>
          <a:prstGeom prst="rect">
            <a:avLst/>
          </a:prstGeom>
        </p:spPr>
        <p:txBody>
          <a:bodyPr wrap="square">
            <a:spAutoFit/>
          </a:bodyPr>
          <a:lstStyle/>
          <a:p>
            <a:r>
              <a:rPr lang="en-US" sz="1400" b="1" dirty="0" smtClean="0"/>
              <a:t>FIGURE 9-31 </a:t>
            </a:r>
            <a:r>
              <a:rPr lang="en-US" sz="1400" dirty="0"/>
              <a:t>A relational database design for a computer service company uses common fields to link </a:t>
            </a:r>
            <a:r>
              <a:rPr lang="en-US" sz="1400" dirty="0" smtClean="0"/>
              <a:t>the tables </a:t>
            </a:r>
            <a:r>
              <a:rPr lang="en-US" sz="1400" dirty="0"/>
              <a:t>and form an overall data structure. Notice the one-to-many notation symbols, and the primary keys</a:t>
            </a:r>
            <a:r>
              <a:rPr lang="en-US" sz="1400" dirty="0" smtClean="0"/>
              <a:t>, which </a:t>
            </a:r>
            <a:r>
              <a:rPr lang="en-US" sz="1400" dirty="0"/>
              <a:t>are indicated with gold-colored key </a:t>
            </a:r>
            <a:r>
              <a:rPr lang="en-US" sz="1400" dirty="0" smtClean="0"/>
              <a:t>symbols.</a:t>
            </a:r>
            <a:endParaRPr lang="en-US" sz="1400" dirty="0"/>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3" name="Picture 2" descr="This figure is a screenshot of a relational database design. The dialogue box in the screenshot is labeled relationships. It consists of seven rectangular boxes. Starting from the left, the first box is labeled labor-code. The following content is listed inside the box:&#10;• Labor-code&#10;• Hourly-rate&#10;There is an icon of a bulb next to the point that reads labor-code.&#10;The second box is labeled parts. The following content is listed inside the box:&#10;• Part-num&#10;• Part-desc&#10;• Cost&#10;• Price&#10;• Qty-on-hand&#10;There is an icon of a bulb next to the point that reads part-num.&#10;Lines extend from both these boxes and point to two other boxes. The left ends of the lines are labeled 1 and the right ends of the lines are labeled ∞.&#10;The box labeled labor-code connects a box labeled service-labor-detail. The following content is listed inside the box:&#10;• Call-num&#10;• Labor-code&#10;• Labor-hours&#10;There are icons of a bulb next to the points that read call-num and labor-code.&#10;The box labeled parts connects a box labeled service-parts-detail. The following content is listed inside the box:&#10;• Call-num&#10;• Part-num&#10;• Qty&#10;There are icons of a bulb next to the points that read call-num and part-num.&#10;Lines extend from both these boxes and merge together to point to the same box. The left ends of the lines are labeled ∞ and the right end is labeled 1. This box is labeled service-call. The following content is listed inside the box:&#10;• Call-num&#10;• Cust-num&#10;• Date&#10;• Tech-num&#10;There is an icon of a bulb next to the point that reads call-num. &#10;Two lines extend from this box and point to two other boxes. The left ends of the lines are labeled ∞ and the right ends are labeled 1.&#10;The first box is labeled customer. The following content is listed inside the box:&#10;• Cust-num&#10;• Cust-last&#10;• Cust-first&#10;• Cust-address&#10;• Cust-city&#10;• Cust-state&#10;There is an icon of a bulb next to the point that reads cust-num. &#10;The second box is labeled technician. The following content is listed inside the box:&#10;• Tech-num&#10;• Tech-last&#10;• Tech-first&#10;• Tech-date&#10;There is an icon of a bulb next to the point that reads tech-num. &#10;" title="FIGURE 9-31 A relational database design for a computer service company uses common fields to link the tables and form an overall data structure. Notice the one-to-many notation symbols, and the primary keys, which are indicated with gold-colored key symbol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293" y="2013980"/>
            <a:ext cx="5822752" cy="3870744"/>
          </a:xfrm>
          <a:prstGeom prst="rect">
            <a:avLst/>
          </a:prstGeom>
        </p:spPr>
      </p:pic>
    </p:spTree>
    <p:extLst>
      <p:ext uri="{BB962C8B-B14F-4D97-AF65-F5344CB8AC3E}">
        <p14:creationId xmlns:p14="http://schemas.microsoft.com/office/powerpoint/2010/main" val="17895636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41</a:t>
            </a:fld>
            <a:endParaRPr lang="en-US" dirty="0"/>
          </a:p>
        </p:txBody>
      </p:sp>
      <p:sp>
        <p:nvSpPr>
          <p:cNvPr id="2" name="Title 1"/>
          <p:cNvSpPr>
            <a:spLocks noGrp="1"/>
          </p:cNvSpPr>
          <p:nvPr>
            <p:ph type="title"/>
          </p:nvPr>
        </p:nvSpPr>
        <p:spPr/>
        <p:txBody>
          <a:bodyPr rtlCol="0">
            <a:normAutofit/>
          </a:bodyPr>
          <a:lstStyle/>
          <a:p>
            <a:pPr>
              <a:defRPr/>
            </a:pPr>
            <a:r>
              <a:rPr lang="en-US" dirty="0"/>
              <a:t>Two Real-World Examples </a:t>
            </a:r>
            <a:r>
              <a:rPr lang="en-US" sz="1300" dirty="0"/>
              <a:t>(Cont</a:t>
            </a:r>
            <a:r>
              <a:rPr lang="en-US" sz="1300" dirty="0" smtClean="0"/>
              <a:t>. 6)</a:t>
            </a:r>
          </a:p>
        </p:txBody>
      </p:sp>
      <p:sp>
        <p:nvSpPr>
          <p:cNvPr id="9" name="Rectangle 8"/>
          <p:cNvSpPr/>
          <p:nvPr/>
        </p:nvSpPr>
        <p:spPr>
          <a:xfrm>
            <a:off x="228600" y="3000004"/>
            <a:ext cx="3276600" cy="1600438"/>
          </a:xfrm>
          <a:prstGeom prst="rect">
            <a:avLst/>
          </a:prstGeom>
        </p:spPr>
        <p:txBody>
          <a:bodyPr wrap="square">
            <a:spAutoFit/>
          </a:bodyPr>
          <a:lstStyle/>
          <a:p>
            <a:r>
              <a:rPr lang="en-US" sz="1400" b="1" dirty="0" smtClean="0"/>
              <a:t>FIGURE 9-32 </a:t>
            </a:r>
            <a:r>
              <a:rPr lang="en-US" sz="1400" dirty="0"/>
              <a:t>Sample data, primary keys, and common fields for the database shown in Figure </a:t>
            </a:r>
            <a:r>
              <a:rPr lang="en-US" sz="1400" dirty="0" smtClean="0"/>
              <a:t>9-31. </a:t>
            </a:r>
          </a:p>
          <a:p>
            <a:r>
              <a:rPr lang="en-US" sz="1400" dirty="0" smtClean="0"/>
              <a:t>The design </a:t>
            </a:r>
            <a:r>
              <a:rPr lang="en-US" sz="1400" dirty="0"/>
              <a:t>is in 3NF. Notice that all nonkey fields functionally depend on a primary key, the whole primary key, </a:t>
            </a:r>
            <a:r>
              <a:rPr lang="en-US" sz="1400" dirty="0" smtClean="0"/>
              <a:t>and nothing </a:t>
            </a:r>
            <a:r>
              <a:rPr lang="en-US" sz="1400" dirty="0"/>
              <a:t>but the primary </a:t>
            </a:r>
            <a:r>
              <a:rPr lang="en-US" sz="1400" dirty="0" smtClean="0"/>
              <a:t>key.</a:t>
            </a:r>
            <a:endParaRPr lang="en-US" sz="1400" dirty="0"/>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3" name="Picture 2" descr="This figure consists of screenshots of seven dialogue boxes. All the dialogue boxes consist of tables. The boxes are arranged in four rows. &#10;In row 1, the first dialogue box is labeled labor-code. It consists of two columns labeled labor-code and hourly-rate. The column labeled labor-code is highlighted. The second dialogue box is labeled customer. It consists of six columns labeled cust-num, cust-last, cust-first, cust-address, cust-city, and cust-state. The column labeled cust-num is highlighted.&#10;In row 2, the first dialogue box is labeled service-labor-detail. It consists of three columns labeled call-num, labor-code, and labor-hours. The columns labeled call-num and labor-code are highlighted. The second dialogue box is labeled service call. It consists of four columns labeled call-num, cust-num, date, and tech-number. The column labeled call-num is highlighted.&#10;In row 3, the first dialogue box is labeled service-parts-detail. It consists of three columns labeled call-num, part-num, and qty. The columns labeled call-num and part-num are highlighted. The second dialogue box is labeled technician. It consists of four columns labeled tech-num, tech-last, tech-first, and hire-date. The column labeled tech-num is highlighted.&#10;Row 4 consists of one dialogue box. The box is labeled parts. It consists of five columns labeled part-num, part-desc, cost, price, and qty-on-hand. The column labeled part-num is highlighted. &#10;The figure also consists of six double ended arrows which connect the highlighted columns.&#10;The first arrow connects the first column of the first table in row 1 and the second column of the first table in row 2. &#10;The second arrow connects the first column of the first table in row 2 and the first column of the first table in row 3. The third arrow connects the first column of the first table in row 2 and the first column of the second table in row 2.&#10;The fourth arrow connects the second column of the first table in row 3 and the first column of the first table in row 4. &#10;The fifth arrow connects the first column of the second table in row 1 and the second column of the second table in row 2. &#10;The sixth arrow connects the fourth column of the second table in row 2 and the first column of the second table in row 3. &#10;The highlighted columns denote primary keys and the double-ended arrows denote common fields.&#10;" title="FIGURE 9-32 Sample data, primary keys, and common fields for the database shown in Figure 9-31. "/>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2400" y="1252567"/>
            <a:ext cx="4684872" cy="5095313"/>
          </a:xfrm>
          <a:prstGeom prst="rect">
            <a:avLst/>
          </a:prstGeom>
        </p:spPr>
      </p:pic>
    </p:spTree>
    <p:extLst>
      <p:ext uri="{BB962C8B-B14F-4D97-AF65-F5344CB8AC3E}">
        <p14:creationId xmlns:p14="http://schemas.microsoft.com/office/powerpoint/2010/main" val="271962979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42</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Using Codes</a:t>
            </a:r>
          </a:p>
        </p:txBody>
      </p:sp>
      <p:sp>
        <p:nvSpPr>
          <p:cNvPr id="19458" name="Text Placeholder 2"/>
          <p:cNvSpPr>
            <a:spLocks noGrp="1"/>
          </p:cNvSpPr>
          <p:nvPr>
            <p:ph idx="4294967295"/>
          </p:nvPr>
        </p:nvSpPr>
        <p:spPr>
          <a:xfrm>
            <a:off x="457200" y="1481138"/>
            <a:ext cx="8077200" cy="4767262"/>
          </a:xfrm>
        </p:spPr>
        <p:txBody>
          <a:bodyPr>
            <a:normAutofit/>
          </a:bodyPr>
          <a:lstStyle/>
          <a:p>
            <a:r>
              <a:rPr lang="en-US" b="1" dirty="0" smtClean="0"/>
              <a:t>Overview</a:t>
            </a:r>
            <a:r>
              <a:rPr lang="en-US" dirty="0" smtClean="0"/>
              <a:t> </a:t>
            </a:r>
            <a:r>
              <a:rPr lang="en-US" b="1" dirty="0" smtClean="0"/>
              <a:t>of</a:t>
            </a:r>
            <a:r>
              <a:rPr lang="en-US" dirty="0" smtClean="0"/>
              <a:t> </a:t>
            </a:r>
            <a:r>
              <a:rPr lang="en-US" b="1" dirty="0" smtClean="0"/>
              <a:t>Codes</a:t>
            </a:r>
          </a:p>
          <a:p>
            <a:pPr lvl="1"/>
            <a:r>
              <a:rPr lang="en-US" sz="2400" dirty="0" smtClean="0"/>
              <a:t>Codes are shorter than the data they represent</a:t>
            </a:r>
          </a:p>
          <a:p>
            <a:pPr lvl="2"/>
            <a:r>
              <a:rPr lang="en-US" sz="2200" dirty="0" smtClean="0"/>
              <a:t>Save </a:t>
            </a:r>
            <a:r>
              <a:rPr lang="en-US" sz="2200" dirty="0"/>
              <a:t>storage space and </a:t>
            </a:r>
            <a:r>
              <a:rPr lang="en-US" sz="2200" dirty="0" smtClean="0"/>
              <a:t>costs</a:t>
            </a:r>
          </a:p>
          <a:p>
            <a:pPr lvl="2"/>
            <a:r>
              <a:rPr lang="en-US" sz="2200" dirty="0" smtClean="0"/>
              <a:t>Decrease data entry time and transmission time</a:t>
            </a:r>
          </a:p>
          <a:p>
            <a:pPr lvl="1"/>
            <a:r>
              <a:rPr lang="en-US" sz="2400" dirty="0"/>
              <a:t>Codes </a:t>
            </a:r>
            <a:r>
              <a:rPr lang="en-US" sz="2400" dirty="0" smtClean="0"/>
              <a:t>can:</a:t>
            </a:r>
          </a:p>
          <a:p>
            <a:pPr lvl="2"/>
            <a:r>
              <a:rPr lang="en-US" sz="2200" dirty="0"/>
              <a:t>R</a:t>
            </a:r>
            <a:r>
              <a:rPr lang="en-US" sz="2200" dirty="0" smtClean="0"/>
              <a:t>eveal </a:t>
            </a:r>
            <a:r>
              <a:rPr lang="en-US" sz="2200" dirty="0"/>
              <a:t>or conceal </a:t>
            </a:r>
            <a:r>
              <a:rPr lang="en-US" sz="2200" dirty="0" smtClean="0"/>
              <a:t>information</a:t>
            </a:r>
          </a:p>
          <a:p>
            <a:pPr lvl="2"/>
            <a:r>
              <a:rPr lang="en-US" sz="2200" dirty="0"/>
              <a:t>R</a:t>
            </a:r>
            <a:r>
              <a:rPr lang="en-US" sz="2200" dirty="0" smtClean="0"/>
              <a:t>educe data input errors </a:t>
            </a:r>
          </a:p>
          <a:p>
            <a:pPr lvl="1"/>
            <a:r>
              <a:rPr lang="en-US" sz="2400" dirty="0" smtClean="0"/>
              <a:t>Coded data is easier to remember </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59737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43</a:t>
            </a:fld>
            <a:endParaRPr lang="en-US" dirty="0"/>
          </a:p>
        </p:txBody>
      </p:sp>
      <p:sp>
        <p:nvSpPr>
          <p:cNvPr id="2" name="Title 1"/>
          <p:cNvSpPr>
            <a:spLocks noGrp="1"/>
          </p:cNvSpPr>
          <p:nvPr>
            <p:ph type="title"/>
          </p:nvPr>
        </p:nvSpPr>
        <p:spPr/>
        <p:txBody>
          <a:bodyPr rtlCol="0">
            <a:normAutofit/>
          </a:bodyPr>
          <a:lstStyle/>
          <a:p>
            <a:pPr>
              <a:defRPr/>
            </a:pPr>
            <a:r>
              <a:rPr lang="en-US" dirty="0"/>
              <a:t>Using </a:t>
            </a:r>
            <a:r>
              <a:rPr lang="en-US" dirty="0" smtClean="0"/>
              <a:t>Codes </a:t>
            </a:r>
            <a:r>
              <a:rPr lang="en-US" sz="1300" dirty="0" smtClean="0"/>
              <a:t>(Cont. </a:t>
            </a:r>
            <a:r>
              <a:rPr lang="en-US" sz="1300" dirty="0"/>
              <a:t>1</a:t>
            </a:r>
            <a:r>
              <a:rPr lang="en-US" sz="1300" dirty="0" smtClean="0"/>
              <a:t>)</a:t>
            </a:r>
            <a:endParaRPr lang="en-US" sz="1300" b="0" dirty="0" smtClean="0"/>
          </a:p>
        </p:txBody>
      </p:sp>
      <p:sp>
        <p:nvSpPr>
          <p:cNvPr id="7" name="Text Placeholder 2"/>
          <p:cNvSpPr>
            <a:spLocks noGrp="1"/>
          </p:cNvSpPr>
          <p:nvPr>
            <p:ph idx="4294967295"/>
          </p:nvPr>
        </p:nvSpPr>
        <p:spPr>
          <a:xfrm>
            <a:off x="457200" y="1481138"/>
            <a:ext cx="7924800" cy="4767262"/>
          </a:xfrm>
        </p:spPr>
        <p:txBody>
          <a:bodyPr>
            <a:normAutofit/>
          </a:bodyPr>
          <a:lstStyle/>
          <a:p>
            <a:r>
              <a:rPr lang="en-US" b="1" dirty="0" smtClean="0"/>
              <a:t>Types of Codes</a:t>
            </a:r>
            <a:endParaRPr lang="en-US" sz="1000" b="1" dirty="0" smtClean="0"/>
          </a:p>
          <a:p>
            <a:pPr lvl="1"/>
            <a:r>
              <a:rPr lang="en-US" b="1" dirty="0" smtClean="0"/>
              <a:t>Sequence codes</a:t>
            </a:r>
            <a:r>
              <a:rPr lang="en-US" dirty="0" smtClean="0"/>
              <a:t>: Numbers </a:t>
            </a:r>
            <a:r>
              <a:rPr lang="en-US" dirty="0"/>
              <a:t>or letters assigned in a specific </a:t>
            </a:r>
            <a:r>
              <a:rPr lang="en-US" dirty="0" smtClean="0"/>
              <a:t>order</a:t>
            </a:r>
          </a:p>
          <a:p>
            <a:pPr lvl="2"/>
            <a:r>
              <a:rPr lang="en-US" dirty="0" smtClean="0"/>
              <a:t>Contain </a:t>
            </a:r>
            <a:r>
              <a:rPr lang="en-US" dirty="0"/>
              <a:t>no additional </a:t>
            </a:r>
            <a:r>
              <a:rPr lang="en-US" dirty="0" smtClean="0"/>
              <a:t>information other </a:t>
            </a:r>
            <a:r>
              <a:rPr lang="en-US" dirty="0"/>
              <a:t>than an indication of order </a:t>
            </a:r>
            <a:r>
              <a:rPr lang="en-US" dirty="0" smtClean="0"/>
              <a:t>of entry </a:t>
            </a:r>
            <a:r>
              <a:rPr lang="en-US" dirty="0"/>
              <a:t>into the </a:t>
            </a:r>
            <a:r>
              <a:rPr lang="en-US" dirty="0" smtClean="0"/>
              <a:t>system</a:t>
            </a:r>
          </a:p>
          <a:p>
            <a:pPr lvl="1"/>
            <a:r>
              <a:rPr lang="en-US" b="1" dirty="0"/>
              <a:t>Block sequence </a:t>
            </a:r>
            <a:r>
              <a:rPr lang="en-US" b="1" dirty="0" smtClean="0"/>
              <a:t>codes</a:t>
            </a:r>
            <a:r>
              <a:rPr lang="en-US" dirty="0" smtClean="0"/>
              <a:t>: Use </a:t>
            </a:r>
            <a:r>
              <a:rPr lang="en-US" dirty="0"/>
              <a:t>blocks of numbers for different </a:t>
            </a:r>
            <a:r>
              <a:rPr lang="en-US" dirty="0" smtClean="0"/>
              <a:t>classifications</a:t>
            </a:r>
          </a:p>
          <a:p>
            <a:pPr lvl="2"/>
            <a:r>
              <a:rPr lang="en-US" dirty="0" smtClean="0"/>
              <a:t>Sequence of numbers in a particular block can have additional meaning</a:t>
            </a:r>
          </a:p>
          <a:p>
            <a:pPr lvl="1"/>
            <a:r>
              <a:rPr lang="en-US" b="1" dirty="0"/>
              <a:t>Significant digit codes</a:t>
            </a:r>
            <a:r>
              <a:rPr lang="en-US" dirty="0"/>
              <a:t>: Distinguish items by using a series of subgroups of digits</a:t>
            </a:r>
          </a:p>
          <a:p>
            <a:pPr lvl="1"/>
            <a:endParaRPr lang="en-US" dirty="0" smtClean="0"/>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994255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44</a:t>
            </a:fld>
            <a:endParaRPr lang="en-US" dirty="0"/>
          </a:p>
        </p:txBody>
      </p:sp>
      <p:sp>
        <p:nvSpPr>
          <p:cNvPr id="2" name="Title 1"/>
          <p:cNvSpPr>
            <a:spLocks noGrp="1"/>
          </p:cNvSpPr>
          <p:nvPr>
            <p:ph type="title"/>
          </p:nvPr>
        </p:nvSpPr>
        <p:spPr/>
        <p:txBody>
          <a:bodyPr rtlCol="0">
            <a:normAutofit/>
          </a:bodyPr>
          <a:lstStyle/>
          <a:p>
            <a:pPr>
              <a:defRPr/>
            </a:pPr>
            <a:r>
              <a:rPr lang="en-US" dirty="0"/>
              <a:t>Using Codes </a:t>
            </a:r>
            <a:r>
              <a:rPr lang="en-US" sz="1300" dirty="0"/>
              <a:t>(Cont</a:t>
            </a:r>
            <a:r>
              <a:rPr lang="en-US" sz="1300" dirty="0" smtClean="0"/>
              <a:t>. 2)</a:t>
            </a:r>
            <a:endParaRPr lang="en-US" sz="1300" b="0" dirty="0" smtClean="0"/>
          </a:p>
        </p:txBody>
      </p:sp>
      <p:sp>
        <p:nvSpPr>
          <p:cNvPr id="7" name="Text Placeholder 2"/>
          <p:cNvSpPr>
            <a:spLocks noGrp="1"/>
          </p:cNvSpPr>
          <p:nvPr>
            <p:ph idx="4294967295"/>
          </p:nvPr>
        </p:nvSpPr>
        <p:spPr>
          <a:xfrm>
            <a:off x="457200" y="1481138"/>
            <a:ext cx="7924800" cy="4767262"/>
          </a:xfrm>
        </p:spPr>
        <p:txBody>
          <a:bodyPr>
            <a:normAutofit/>
          </a:bodyPr>
          <a:lstStyle/>
          <a:p>
            <a:pPr lvl="1"/>
            <a:r>
              <a:rPr lang="en-US" b="1" dirty="0" smtClean="0"/>
              <a:t>Alphabetic codes</a:t>
            </a:r>
            <a:r>
              <a:rPr lang="en-US" dirty="0" smtClean="0"/>
              <a:t>: Use letters </a:t>
            </a:r>
            <a:r>
              <a:rPr lang="en-US" dirty="0"/>
              <a:t>to distinguish one item from another </a:t>
            </a:r>
          </a:p>
          <a:p>
            <a:pPr lvl="3"/>
            <a:r>
              <a:rPr lang="en-US" b="1" dirty="0"/>
              <a:t>Category</a:t>
            </a:r>
            <a:r>
              <a:rPr lang="en-US" dirty="0"/>
              <a:t> </a:t>
            </a:r>
            <a:r>
              <a:rPr lang="en-US" b="1" dirty="0" smtClean="0"/>
              <a:t>codes</a:t>
            </a:r>
            <a:r>
              <a:rPr lang="en-US" dirty="0" smtClean="0"/>
              <a:t>: Identify </a:t>
            </a:r>
            <a:r>
              <a:rPr lang="en-US" dirty="0"/>
              <a:t>a group of related </a:t>
            </a:r>
            <a:r>
              <a:rPr lang="en-US" dirty="0" smtClean="0"/>
              <a:t>items</a:t>
            </a:r>
          </a:p>
          <a:p>
            <a:pPr lvl="3"/>
            <a:r>
              <a:rPr lang="en-US" b="1" dirty="0" smtClean="0"/>
              <a:t>Abbreviation</a:t>
            </a:r>
            <a:r>
              <a:rPr lang="en-US" dirty="0" smtClean="0"/>
              <a:t> </a:t>
            </a:r>
            <a:r>
              <a:rPr lang="en-US" b="1" dirty="0" smtClean="0"/>
              <a:t>codes</a:t>
            </a:r>
            <a:r>
              <a:rPr lang="en-US" dirty="0" smtClean="0"/>
              <a:t>: Alphabetic abbreviations</a:t>
            </a:r>
          </a:p>
          <a:p>
            <a:pPr lvl="3"/>
            <a:r>
              <a:rPr lang="en-US" b="1" dirty="0" smtClean="0"/>
              <a:t>Mnemonic codes</a:t>
            </a:r>
            <a:r>
              <a:rPr lang="en-US" dirty="0" smtClean="0"/>
              <a:t>: Use specific </a:t>
            </a:r>
            <a:r>
              <a:rPr lang="en-US" dirty="0"/>
              <a:t>combination of letters that are easy to </a:t>
            </a:r>
            <a:r>
              <a:rPr lang="en-US" dirty="0" smtClean="0"/>
              <a:t>remember</a:t>
            </a:r>
          </a:p>
          <a:p>
            <a:pPr lvl="1"/>
            <a:r>
              <a:rPr lang="en-US" b="1" dirty="0" smtClean="0"/>
              <a:t>Derivation codes</a:t>
            </a:r>
            <a:r>
              <a:rPr lang="en-US" dirty="0" smtClean="0"/>
              <a:t>: Combine </a:t>
            </a:r>
            <a:r>
              <a:rPr lang="en-US" dirty="0"/>
              <a:t>data from different item attributes, or </a:t>
            </a:r>
            <a:r>
              <a:rPr lang="en-US" dirty="0" smtClean="0"/>
              <a:t>characteristics</a:t>
            </a:r>
          </a:p>
          <a:p>
            <a:pPr lvl="1"/>
            <a:r>
              <a:rPr lang="en-US" b="1" dirty="0"/>
              <a:t>Cipher codes</a:t>
            </a:r>
            <a:r>
              <a:rPr lang="en-US" dirty="0"/>
              <a:t>: Use a keyword to encode a number</a:t>
            </a:r>
          </a:p>
          <a:p>
            <a:pPr lvl="1"/>
            <a:r>
              <a:rPr lang="en-US" b="1" dirty="0"/>
              <a:t>Action codes</a:t>
            </a:r>
            <a:r>
              <a:rPr lang="en-US" dirty="0"/>
              <a:t>: Indicate what action is to be taken with an associated </a:t>
            </a:r>
            <a:r>
              <a:rPr lang="en-US" dirty="0" smtClean="0"/>
              <a:t>item </a:t>
            </a:r>
            <a:endParaRPr lang="en-US" dirty="0"/>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838333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45</a:t>
            </a:fld>
            <a:endParaRPr lang="en-US" dirty="0"/>
          </a:p>
        </p:txBody>
      </p:sp>
      <p:sp>
        <p:nvSpPr>
          <p:cNvPr id="2" name="Title 1"/>
          <p:cNvSpPr>
            <a:spLocks noGrp="1"/>
          </p:cNvSpPr>
          <p:nvPr>
            <p:ph type="title"/>
          </p:nvPr>
        </p:nvSpPr>
        <p:spPr/>
        <p:txBody>
          <a:bodyPr rtlCol="0">
            <a:normAutofit/>
          </a:bodyPr>
          <a:lstStyle/>
          <a:p>
            <a:pPr>
              <a:defRPr/>
            </a:pPr>
            <a:r>
              <a:rPr lang="en-US" dirty="0"/>
              <a:t>Using Codes </a:t>
            </a:r>
            <a:r>
              <a:rPr lang="en-US" sz="1300" dirty="0"/>
              <a:t>(Cont</a:t>
            </a:r>
            <a:r>
              <a:rPr lang="en-US" sz="1300" dirty="0" smtClean="0"/>
              <a:t>. 3)</a:t>
            </a:r>
            <a:endParaRPr lang="en-US" sz="1300" b="0" dirty="0" smtClean="0"/>
          </a:p>
        </p:txBody>
      </p:sp>
      <p:pic>
        <p:nvPicPr>
          <p:cNvPr id="13314" name="Picture 2" descr="This figure consists of the abbreviations of some of the world’s busiest airports. The figure consists of 30 abbreviations placed in six rows. &#10;Starting from the left, row 1 consists of the following abbreviations:&#10;• ATL&#10;• ORD&#10;• LHR&#10;• HND&#10;• LAX&#10;Row 2 consists of the following abbreviations:&#10;• DFW&#10;• FRA&#10;• CDG&#10;• AMS&#10;• DEN&#10;Row 3 consists of the following abbreviations:&#10;• PHX&#10;• LAS&#10;• MAD&#10;• IAH&#10;• HKG&#10;Row 4 consists of the following abbreviations:&#10;• MSP&#10;• DTW&#10;• BKK&#10;• SFO&#10;• MIA&#10;Row 5 consists of the following abbreviations:&#10;• JFK&#10;• LGW&#10;• EWR&#10;• SIN&#10;• NRT&#10;Row 6 consists of the following abbreviations:&#10;• PEK&#10;• SEA&#10;• MCO&#10;• YYZ&#10;• STL&#10;" title="FIGURE 9-34 Abbreviations for some of the world’s busiest airport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05584" y="1417638"/>
            <a:ext cx="6024568" cy="47799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228600" y="3934375"/>
            <a:ext cx="2209800" cy="1077218"/>
          </a:xfrm>
          <a:prstGeom prst="rect">
            <a:avLst/>
          </a:prstGeom>
        </p:spPr>
        <p:txBody>
          <a:bodyPr wrap="square">
            <a:spAutoFit/>
          </a:bodyPr>
          <a:lstStyle/>
          <a:p>
            <a:r>
              <a:rPr lang="en-US" sz="1400" b="1" dirty="0"/>
              <a:t>FIGURE </a:t>
            </a:r>
            <a:r>
              <a:rPr lang="en-US" sz="1400" b="1" dirty="0" smtClean="0"/>
              <a:t>9-34 </a:t>
            </a:r>
            <a:r>
              <a:rPr lang="en-US" sz="1400" dirty="0"/>
              <a:t>Abbreviations for some of the world’s busiest airports.</a:t>
            </a:r>
            <a:endParaRPr lang="en-US" sz="1400" dirty="0" smtClean="0"/>
          </a:p>
          <a:p>
            <a:r>
              <a:rPr lang="en-US" sz="800" dirty="0"/>
              <a:t>BLANKartist/Shutterstock.com</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761346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9" name="Picture 3" descr="The figure is an example of a magazine subscriber code. The content above the code reads John R. Anderson, 1834 Emberly Drive, Enigma, Georgia 31749. The code is presented in the form of a table. The table consists of one row and four columns. &#10;Starting from the left, column 1 reads 31749, column 2 reads ADE, column 3 reads 34, and column 4 reads EBE. Lines extend from each of the columns and are linked to the content above the table. The line from the first column links to the content that reads 31749, which is highlighted.  The line from the second column links to the content that reads Anderson where A, D, and E are highlighted. The line from the third column links to the content that reads 1834, where 34 is highlighted. The line from the fourth column links to the content that reads Emberly Drive where E, B and E are highlighted.&#10;" title="FIGURE 9-36 A magazine subscriber code is derived from various parts of the name and addres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84837" y="3752196"/>
            <a:ext cx="6687705" cy="24485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46</a:t>
            </a:fld>
            <a:endParaRPr lang="en-US" dirty="0"/>
          </a:p>
        </p:txBody>
      </p:sp>
      <p:sp>
        <p:nvSpPr>
          <p:cNvPr id="2" name="Title 1"/>
          <p:cNvSpPr>
            <a:spLocks noGrp="1"/>
          </p:cNvSpPr>
          <p:nvPr>
            <p:ph type="title"/>
          </p:nvPr>
        </p:nvSpPr>
        <p:spPr/>
        <p:txBody>
          <a:bodyPr rtlCol="0">
            <a:normAutofit/>
          </a:bodyPr>
          <a:lstStyle/>
          <a:p>
            <a:pPr>
              <a:defRPr/>
            </a:pPr>
            <a:r>
              <a:rPr lang="en-US" dirty="0"/>
              <a:t>Using Codes </a:t>
            </a:r>
            <a:r>
              <a:rPr lang="en-US" sz="1300" dirty="0"/>
              <a:t>(Cont</a:t>
            </a:r>
            <a:r>
              <a:rPr lang="en-US" sz="1300" dirty="0" smtClean="0"/>
              <a:t>. 4)</a:t>
            </a:r>
            <a:endParaRPr lang="en-US" sz="1300" b="0" dirty="0" smtClean="0"/>
          </a:p>
        </p:txBody>
      </p:sp>
      <p:sp>
        <p:nvSpPr>
          <p:cNvPr id="8" name="Rectangle 7"/>
          <p:cNvSpPr/>
          <p:nvPr/>
        </p:nvSpPr>
        <p:spPr>
          <a:xfrm>
            <a:off x="349046" y="5006553"/>
            <a:ext cx="3156153" cy="738664"/>
          </a:xfrm>
          <a:prstGeom prst="rect">
            <a:avLst/>
          </a:prstGeom>
        </p:spPr>
        <p:txBody>
          <a:bodyPr wrap="square">
            <a:spAutoFit/>
          </a:bodyPr>
          <a:lstStyle/>
          <a:p>
            <a:r>
              <a:rPr lang="en-US" sz="1400" b="1" dirty="0"/>
              <a:t>FIGURE </a:t>
            </a:r>
            <a:r>
              <a:rPr lang="en-US" sz="1400" b="1" dirty="0" smtClean="0"/>
              <a:t>9-36 </a:t>
            </a:r>
            <a:r>
              <a:rPr lang="en-US" sz="1400" dirty="0"/>
              <a:t>A magazine subscriber code is derived </a:t>
            </a:r>
            <a:r>
              <a:rPr lang="en-US" sz="1400" dirty="0" smtClean="0"/>
              <a:t>from various </a:t>
            </a:r>
            <a:r>
              <a:rPr lang="en-US" sz="1400" dirty="0"/>
              <a:t>parts of the name and </a:t>
            </a:r>
            <a:r>
              <a:rPr lang="en-US" sz="1400" dirty="0" smtClean="0"/>
              <a:t>address.</a:t>
            </a:r>
            <a:endParaRPr lang="en-US" sz="1400" dirty="0"/>
          </a:p>
        </p:txBody>
      </p:sp>
      <p:pic>
        <p:nvPicPr>
          <p:cNvPr id="14338" name="Picture 2" descr="The figure is an example of a sample code. The code is presented in the form of a table. The table consists of one row and five columns. &#10;Starting from the left, column 1 reads 11, column 2 reads 2, column 3 reads 05, column 4 reads 3, and column 5 reads 27. Arrows point to each of the columns. The arrow that points to column 1 is labeled warehouse location code. The arrow that points to column 2 is labeled floor number. The arrow that points to column 3 is labeled warehouse section code. The arrow that points to column 4 is labeled aisle number. The arrow that points to column 5 is labeled bin number. &#10;" title="FIGURE 9-35 Sample of a code that uses significant digits to pinpoint the location of an inventory item.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2385" y="1143000"/>
            <a:ext cx="7676420" cy="1893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le 8"/>
          <p:cNvSpPr/>
          <p:nvPr/>
        </p:nvSpPr>
        <p:spPr>
          <a:xfrm>
            <a:off x="444817" y="3118366"/>
            <a:ext cx="8241983" cy="307777"/>
          </a:xfrm>
          <a:prstGeom prst="rect">
            <a:avLst/>
          </a:prstGeom>
        </p:spPr>
        <p:txBody>
          <a:bodyPr wrap="square">
            <a:spAutoFit/>
          </a:bodyPr>
          <a:lstStyle/>
          <a:p>
            <a:r>
              <a:rPr lang="en-US" sz="1400" b="1" dirty="0"/>
              <a:t>FIGURE </a:t>
            </a:r>
            <a:r>
              <a:rPr lang="en-US" sz="1400" b="1" dirty="0" smtClean="0"/>
              <a:t>9-35 </a:t>
            </a:r>
            <a:r>
              <a:rPr lang="en-US" sz="1400" dirty="0"/>
              <a:t>Sample of a code that uses significant digits to pinpoint the location of an inventory </a:t>
            </a:r>
            <a:r>
              <a:rPr lang="en-US" sz="1400" dirty="0" smtClean="0"/>
              <a:t>item. </a:t>
            </a:r>
            <a:endParaRPr lang="en-US" sz="1400" dirty="0"/>
          </a:p>
        </p:txBody>
      </p:sp>
      <p:sp>
        <p:nvSpPr>
          <p:cNvPr id="11"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324621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smtClean="0"/>
              <a:pPr>
                <a:defRPr/>
              </a:pPr>
              <a:t>47</a:t>
            </a:fld>
            <a:endParaRPr lang="en-US" dirty="0"/>
          </a:p>
        </p:txBody>
      </p:sp>
      <p:sp>
        <p:nvSpPr>
          <p:cNvPr id="2" name="Title 1"/>
          <p:cNvSpPr>
            <a:spLocks noGrp="1"/>
          </p:cNvSpPr>
          <p:nvPr>
            <p:ph type="title"/>
          </p:nvPr>
        </p:nvSpPr>
        <p:spPr/>
        <p:txBody>
          <a:bodyPr rtlCol="0">
            <a:normAutofit/>
          </a:bodyPr>
          <a:lstStyle/>
          <a:p>
            <a:pPr>
              <a:defRPr/>
            </a:pPr>
            <a:r>
              <a:rPr lang="en-US" dirty="0"/>
              <a:t>Using Codes </a:t>
            </a:r>
            <a:r>
              <a:rPr lang="en-US" sz="1300" dirty="0"/>
              <a:t>(Cont</a:t>
            </a:r>
            <a:r>
              <a:rPr lang="en-US" sz="1300" dirty="0" smtClean="0"/>
              <a:t>. 5)</a:t>
            </a:r>
            <a:endParaRPr lang="en-US" sz="1300" b="0" dirty="0" smtClean="0"/>
          </a:p>
        </p:txBody>
      </p:sp>
      <p:sp>
        <p:nvSpPr>
          <p:cNvPr id="7" name="Text Placeholder 2"/>
          <p:cNvSpPr>
            <a:spLocks noGrp="1"/>
          </p:cNvSpPr>
          <p:nvPr>
            <p:ph idx="4294967295"/>
          </p:nvPr>
        </p:nvSpPr>
        <p:spPr>
          <a:xfrm>
            <a:off x="457200" y="1481138"/>
            <a:ext cx="4114800" cy="4767262"/>
          </a:xfrm>
        </p:spPr>
        <p:txBody>
          <a:bodyPr>
            <a:noAutofit/>
          </a:bodyPr>
          <a:lstStyle/>
          <a:p>
            <a:r>
              <a:rPr lang="en-US" b="1" dirty="0" smtClean="0"/>
              <a:t>Designing Codes</a:t>
            </a:r>
            <a:endParaRPr lang="en-US" sz="1200" b="1" dirty="0" smtClean="0"/>
          </a:p>
          <a:p>
            <a:pPr lvl="1"/>
            <a:r>
              <a:rPr lang="en-US" dirty="0" smtClean="0"/>
              <a:t>Keep codes concise</a:t>
            </a:r>
          </a:p>
          <a:p>
            <a:pPr lvl="1"/>
            <a:r>
              <a:rPr lang="en-US" dirty="0" smtClean="0"/>
              <a:t>Allow for expansion</a:t>
            </a:r>
          </a:p>
          <a:p>
            <a:pPr lvl="1"/>
            <a:r>
              <a:rPr lang="en-US" dirty="0" smtClean="0"/>
              <a:t>Keep codes stable</a:t>
            </a:r>
          </a:p>
          <a:p>
            <a:pPr lvl="1"/>
            <a:r>
              <a:rPr lang="en-US" dirty="0" smtClean="0"/>
              <a:t>Make codes unique</a:t>
            </a:r>
          </a:p>
          <a:p>
            <a:pPr lvl="1"/>
            <a:r>
              <a:rPr lang="en-US" dirty="0" smtClean="0"/>
              <a:t>Use sortable codes</a:t>
            </a:r>
          </a:p>
          <a:p>
            <a:pPr lvl="1"/>
            <a:r>
              <a:rPr lang="en-US" dirty="0" smtClean="0"/>
              <a:t>Use a simple structure</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
        <p:nvSpPr>
          <p:cNvPr id="10" name="Text Placeholder 2"/>
          <p:cNvSpPr>
            <a:spLocks noGrp="1"/>
          </p:cNvSpPr>
          <p:nvPr>
            <p:ph idx="4294967295"/>
          </p:nvPr>
        </p:nvSpPr>
        <p:spPr>
          <a:xfrm>
            <a:off x="4724877" y="1832769"/>
            <a:ext cx="4114800" cy="4415631"/>
          </a:xfrm>
        </p:spPr>
        <p:txBody>
          <a:bodyPr>
            <a:normAutofit/>
          </a:bodyPr>
          <a:lstStyle/>
          <a:p>
            <a:pPr lvl="1"/>
            <a:r>
              <a:rPr lang="en-US" dirty="0"/>
              <a:t>Avoid confusion</a:t>
            </a:r>
          </a:p>
          <a:p>
            <a:pPr lvl="1"/>
            <a:r>
              <a:rPr lang="en-US" dirty="0" smtClean="0"/>
              <a:t>Make codes meaningful</a:t>
            </a:r>
          </a:p>
          <a:p>
            <a:pPr lvl="1"/>
            <a:r>
              <a:rPr lang="en-US" dirty="0" smtClean="0"/>
              <a:t>Use a code for a single purpose</a:t>
            </a:r>
          </a:p>
          <a:p>
            <a:pPr lvl="1"/>
            <a:r>
              <a:rPr lang="en-US" dirty="0" smtClean="0"/>
              <a:t>Keep codes consistent</a:t>
            </a:r>
          </a:p>
        </p:txBody>
      </p:sp>
    </p:spTree>
    <p:extLst>
      <p:ext uri="{BB962C8B-B14F-4D97-AF65-F5344CB8AC3E}">
        <p14:creationId xmlns:p14="http://schemas.microsoft.com/office/powerpoint/2010/main" val="105734494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48</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Data Storage and Access</a:t>
            </a:r>
          </a:p>
        </p:txBody>
      </p:sp>
      <p:sp>
        <p:nvSpPr>
          <p:cNvPr id="19458" name="Text Placeholder 2"/>
          <p:cNvSpPr>
            <a:spLocks noGrp="1"/>
          </p:cNvSpPr>
          <p:nvPr>
            <p:ph idx="4294967295"/>
          </p:nvPr>
        </p:nvSpPr>
        <p:spPr>
          <a:xfrm>
            <a:off x="533400" y="1481138"/>
            <a:ext cx="8077200" cy="4767262"/>
          </a:xfrm>
        </p:spPr>
        <p:txBody>
          <a:bodyPr>
            <a:noAutofit/>
          </a:bodyPr>
          <a:lstStyle/>
          <a:p>
            <a:r>
              <a:rPr lang="en-US" b="1" dirty="0" smtClean="0"/>
              <a:t>Tools and Techniques</a:t>
            </a:r>
            <a:endParaRPr lang="en-US" b="1" dirty="0"/>
          </a:p>
          <a:p>
            <a:pPr marL="512763" lvl="1"/>
            <a:r>
              <a:rPr lang="en-US" b="1" dirty="0" smtClean="0"/>
              <a:t>Data warehouse</a:t>
            </a:r>
          </a:p>
          <a:p>
            <a:pPr marL="695325" lvl="2" indent="-182563"/>
            <a:r>
              <a:rPr lang="en-US" dirty="0" smtClean="0"/>
              <a:t>An </a:t>
            </a:r>
            <a:r>
              <a:rPr lang="en-US" dirty="0"/>
              <a:t>integrated </a:t>
            </a:r>
            <a:br>
              <a:rPr lang="en-US" dirty="0"/>
            </a:br>
            <a:r>
              <a:rPr lang="en-US" dirty="0"/>
              <a:t>collection of data </a:t>
            </a:r>
            <a:br>
              <a:rPr lang="en-US" dirty="0"/>
            </a:br>
            <a:r>
              <a:rPr lang="en-US" dirty="0"/>
              <a:t>that can include </a:t>
            </a:r>
            <a:br>
              <a:rPr lang="en-US" dirty="0"/>
            </a:br>
            <a:r>
              <a:rPr lang="en-US" dirty="0" smtClean="0"/>
              <a:t>seemingly unrelated </a:t>
            </a:r>
            <a:r>
              <a:rPr lang="en-US" dirty="0"/>
              <a:t>	</a:t>
            </a:r>
            <a:r>
              <a:rPr lang="en-US" dirty="0" smtClean="0"/>
              <a:t>		           information</a:t>
            </a:r>
            <a:r>
              <a:rPr lang="en-US" dirty="0"/>
              <a:t>, no </a:t>
            </a:r>
            <a:r>
              <a:rPr lang="en-US" dirty="0" smtClean="0"/>
              <a:t>matter </a:t>
            </a:r>
            <a:r>
              <a:rPr lang="en-US" dirty="0"/>
              <a:t>where it </a:t>
            </a:r>
            <a:r>
              <a:rPr lang="en-US" dirty="0" smtClean="0"/>
              <a:t>is 		</a:t>
            </a:r>
            <a:r>
              <a:rPr lang="en-US" dirty="0"/>
              <a:t> </a:t>
            </a:r>
            <a:r>
              <a:rPr lang="en-US" dirty="0" smtClean="0"/>
              <a:t>       stored in the company</a:t>
            </a:r>
          </a:p>
          <a:p>
            <a:pPr marL="457581" lvl="1" indent="-182563"/>
            <a:r>
              <a:rPr lang="en-US" b="1" dirty="0" smtClean="0"/>
              <a:t>Data mart</a:t>
            </a:r>
          </a:p>
          <a:p>
            <a:pPr marL="695325" lvl="2" indent="-182563"/>
            <a:r>
              <a:rPr lang="en-US" dirty="0" smtClean="0"/>
              <a:t>Designed </a:t>
            </a:r>
            <a:r>
              <a:rPr lang="en-US" dirty="0"/>
              <a:t>to serve </a:t>
            </a:r>
            <a:r>
              <a:rPr lang="en-US" dirty="0" smtClean="0"/>
              <a:t>					  the </a:t>
            </a:r>
            <a:r>
              <a:rPr lang="en-US" dirty="0"/>
              <a:t>needs of a </a:t>
            </a:r>
            <a:r>
              <a:rPr lang="en-US" dirty="0" smtClean="0"/>
              <a:t>					        specific department</a:t>
            </a:r>
            <a:endParaRPr lang="en-US" dirty="0"/>
          </a:p>
          <a:p>
            <a:pPr marL="511175" lvl="2" indent="1588">
              <a:buNone/>
            </a:pPr>
            <a:endParaRPr lang="en-US" dirty="0"/>
          </a:p>
          <a:p>
            <a:pPr lvl="1"/>
            <a:endParaRPr lang="en-US" dirty="0" smtClean="0"/>
          </a:p>
        </p:txBody>
      </p:sp>
      <p:sp>
        <p:nvSpPr>
          <p:cNvPr id="7" name="Rectangle 6"/>
          <p:cNvSpPr/>
          <p:nvPr/>
        </p:nvSpPr>
        <p:spPr>
          <a:xfrm>
            <a:off x="4052786" y="5436125"/>
            <a:ext cx="4969772" cy="954107"/>
          </a:xfrm>
          <a:prstGeom prst="rect">
            <a:avLst/>
          </a:prstGeom>
        </p:spPr>
        <p:txBody>
          <a:bodyPr wrap="square">
            <a:spAutoFit/>
          </a:bodyPr>
          <a:lstStyle/>
          <a:p>
            <a:r>
              <a:rPr lang="en-US" sz="1400" b="1" dirty="0"/>
              <a:t>FIGURE </a:t>
            </a:r>
            <a:r>
              <a:rPr lang="en-US" sz="1400" b="1" dirty="0" smtClean="0"/>
              <a:t>9-37 </a:t>
            </a:r>
            <a:r>
              <a:rPr lang="en-US" sz="1400" dirty="0"/>
              <a:t>A data warehouse stores data from several systems. By </a:t>
            </a:r>
            <a:r>
              <a:rPr lang="en-US" sz="1400" dirty="0" smtClean="0"/>
              <a:t>selecting data </a:t>
            </a:r>
            <a:r>
              <a:rPr lang="en-US" sz="1400" dirty="0"/>
              <a:t>dimensions, a user can retrieve specific information without having to know </a:t>
            </a:r>
            <a:r>
              <a:rPr lang="en-US" sz="1400" dirty="0" smtClean="0"/>
              <a:t>how or </a:t>
            </a:r>
            <a:r>
              <a:rPr lang="en-US" sz="1400" dirty="0"/>
              <a:t>where the data is </a:t>
            </a:r>
            <a:r>
              <a:rPr lang="en-US" sz="1400" dirty="0" smtClean="0"/>
              <a:t>stored.</a:t>
            </a:r>
            <a:endParaRPr lang="en-US" sz="1400" dirty="0"/>
          </a:p>
        </p:txBody>
      </p:sp>
      <p:sp>
        <p:nvSpPr>
          <p:cNvPr id="8"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3" name="Picture 2" descr="This figure is an illustration of a data warehousing system. There is a large oval at the center of the figure, which is labeled data warehouse. There are three cloud shaped structures above the oval. Starting from the left, the cloud shaped structures are labeled time period, customer, and sales representative. Arrows originate from each of the cloud shaped structures and point to the oval. There are two circles on the bottom corners of the figures. The circle on the left is labeled sales information system and the circle on the right is labeled human resource information system. Both the circles represent input data. Arrows originate from both the circles and point to the oval. An arrow originates from the oval and points to the rectangle below it. The rectangle, labeled results, contains the following content:&#10;Sally Brown, sales representative, 121, sold $375,784 to Jo-Mar industries during June, 2015&#10;" title="FIGURE 9-37 A data warehouse stores data from several systems. By selecting data dimensions, a user can retrieve specific information without having to know how or where the data is stored."/>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43400" y="2113501"/>
            <a:ext cx="4679158" cy="3076810"/>
          </a:xfrm>
          <a:prstGeom prst="rect">
            <a:avLst/>
          </a:prstGeom>
        </p:spPr>
      </p:pic>
    </p:spTree>
    <p:extLst>
      <p:ext uri="{BB962C8B-B14F-4D97-AF65-F5344CB8AC3E}">
        <p14:creationId xmlns:p14="http://schemas.microsoft.com/office/powerpoint/2010/main" val="153252657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49</a:t>
            </a:fld>
            <a:endParaRPr lang="en-US" dirty="0"/>
          </a:p>
        </p:txBody>
      </p:sp>
      <p:sp>
        <p:nvSpPr>
          <p:cNvPr id="2" name="Title 1"/>
          <p:cNvSpPr>
            <a:spLocks noGrp="1"/>
          </p:cNvSpPr>
          <p:nvPr>
            <p:ph type="title"/>
          </p:nvPr>
        </p:nvSpPr>
        <p:spPr/>
        <p:txBody>
          <a:bodyPr rtlCol="0">
            <a:normAutofit/>
          </a:bodyPr>
          <a:lstStyle/>
          <a:p>
            <a:pPr>
              <a:defRPr/>
            </a:pPr>
            <a:r>
              <a:rPr lang="en-US" dirty="0"/>
              <a:t>Data Storage and </a:t>
            </a:r>
            <a:r>
              <a:rPr lang="en-US" dirty="0" smtClean="0"/>
              <a:t>Access </a:t>
            </a:r>
            <a:r>
              <a:rPr lang="en-US" sz="1300" dirty="0" smtClean="0"/>
              <a:t>(Cont. 1)</a:t>
            </a:r>
            <a:endParaRPr lang="en-US" sz="1300" b="0" dirty="0" smtClean="0"/>
          </a:p>
        </p:txBody>
      </p:sp>
      <p:sp>
        <p:nvSpPr>
          <p:cNvPr id="7" name="Text Placeholder 2"/>
          <p:cNvSpPr>
            <a:spLocks noGrp="1"/>
          </p:cNvSpPr>
          <p:nvPr>
            <p:ph idx="4294967295"/>
          </p:nvPr>
        </p:nvSpPr>
        <p:spPr>
          <a:xfrm>
            <a:off x="457200" y="1481138"/>
            <a:ext cx="7924800" cy="4767262"/>
          </a:xfrm>
        </p:spPr>
        <p:txBody>
          <a:bodyPr>
            <a:normAutofit/>
          </a:bodyPr>
          <a:lstStyle/>
          <a:p>
            <a:pPr lvl="1"/>
            <a:r>
              <a:rPr lang="en-US" b="1" dirty="0" smtClean="0"/>
              <a:t>Data Mining (</a:t>
            </a:r>
            <a:r>
              <a:rPr lang="en-US" b="1" dirty="0" smtClean="0">
                <a:solidFill>
                  <a:prstClr val="black"/>
                </a:solidFill>
              </a:rPr>
              <a:t>clickstream</a:t>
            </a:r>
            <a:r>
              <a:rPr lang="en-US" dirty="0" smtClean="0">
                <a:solidFill>
                  <a:prstClr val="black"/>
                </a:solidFill>
              </a:rPr>
              <a:t> </a:t>
            </a:r>
            <a:r>
              <a:rPr lang="en-US" b="1" dirty="0" smtClean="0">
                <a:solidFill>
                  <a:prstClr val="black"/>
                </a:solidFill>
              </a:rPr>
              <a:t>storage)</a:t>
            </a:r>
            <a:r>
              <a:rPr lang="en-US" dirty="0" smtClean="0">
                <a:solidFill>
                  <a:prstClr val="black"/>
                </a:solidFill>
              </a:rPr>
              <a:t> </a:t>
            </a:r>
            <a:endParaRPr lang="en-US" b="1" dirty="0" smtClean="0"/>
          </a:p>
          <a:p>
            <a:pPr lvl="2"/>
            <a:r>
              <a:rPr lang="en-US" sz="2200" dirty="0"/>
              <a:t>L</a:t>
            </a:r>
            <a:r>
              <a:rPr lang="en-US" sz="2200" dirty="0" smtClean="0"/>
              <a:t>ooks </a:t>
            </a:r>
            <a:r>
              <a:rPr lang="en-US" sz="2200" dirty="0"/>
              <a:t>for </a:t>
            </a:r>
            <a:r>
              <a:rPr lang="en-US" sz="2200" dirty="0" smtClean="0"/>
              <a:t>meaningful data </a:t>
            </a:r>
            <a:r>
              <a:rPr lang="en-US" sz="2200" dirty="0"/>
              <a:t>patterns </a:t>
            </a:r>
            <a:r>
              <a:rPr lang="en-US" sz="2200" dirty="0" smtClean="0"/>
              <a:t>and relationships</a:t>
            </a:r>
          </a:p>
          <a:p>
            <a:pPr lvl="2"/>
            <a:r>
              <a:rPr lang="en-US" dirty="0" smtClean="0"/>
              <a:t>Suggested goals for data mining</a:t>
            </a:r>
          </a:p>
          <a:p>
            <a:pPr lvl="3"/>
            <a:r>
              <a:rPr lang="en-US" dirty="0" smtClean="0"/>
              <a:t>Increase the number of pages viewed per session and referred customers </a:t>
            </a:r>
          </a:p>
          <a:p>
            <a:pPr lvl="3"/>
            <a:r>
              <a:rPr lang="en-US" dirty="0" smtClean="0"/>
              <a:t>Reduce </a:t>
            </a:r>
            <a:r>
              <a:rPr lang="en-US" b="1" dirty="0" smtClean="0"/>
              <a:t>clicks to close</a:t>
            </a:r>
          </a:p>
          <a:p>
            <a:pPr lvl="3"/>
            <a:r>
              <a:rPr lang="en-US" dirty="0" smtClean="0"/>
              <a:t>Increase checkouts per visit and average profit per checkout</a:t>
            </a:r>
          </a:p>
          <a:p>
            <a:pPr lvl="2"/>
            <a:r>
              <a:rPr lang="en-US" dirty="0" smtClean="0"/>
              <a:t>Can be used to build a profile of new customers</a:t>
            </a:r>
          </a:p>
          <a:p>
            <a:pPr lvl="3"/>
            <a:endParaRPr lang="en-US" dirty="0"/>
          </a:p>
        </p:txBody>
      </p:sp>
      <p:sp>
        <p:nvSpPr>
          <p:cNvPr id="9"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08174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p:cNvSpPr>
            <a:spLocks noGrp="1"/>
          </p:cNvSpPr>
          <p:nvPr>
            <p:ph idx="1"/>
          </p:nvPr>
        </p:nvSpPr>
        <p:spPr/>
        <p:txBody>
          <a:bodyPr rtlCol="0">
            <a:noAutofit/>
          </a:bodyPr>
          <a:lstStyle/>
          <a:p>
            <a:r>
              <a:rPr lang="en-US" b="1" dirty="0" smtClean="0"/>
              <a:t>Mario and Danica </a:t>
            </a:r>
            <a:r>
              <a:rPr lang="en-US" b="1" dirty="0"/>
              <a:t>-</a:t>
            </a:r>
            <a:r>
              <a:rPr lang="en-US" b="1" dirty="0" smtClean="0"/>
              <a:t> A Data Design Example</a:t>
            </a:r>
          </a:p>
          <a:p>
            <a:pPr lvl="1"/>
            <a:r>
              <a:rPr lang="en-US" dirty="0" smtClean="0"/>
              <a:t>Mario’s auto shop uses </a:t>
            </a:r>
            <a:r>
              <a:rPr lang="en-US" b="1" dirty="0" smtClean="0"/>
              <a:t>file-oriented</a:t>
            </a:r>
            <a:r>
              <a:rPr lang="en-US" dirty="0" smtClean="0"/>
              <a:t> </a:t>
            </a:r>
            <a:r>
              <a:rPr lang="en-US" b="1" dirty="0" smtClean="0"/>
              <a:t>systems</a:t>
            </a:r>
            <a:r>
              <a:rPr lang="en-US" dirty="0" smtClean="0"/>
              <a:t> </a:t>
            </a:r>
          </a:p>
          <a:p>
            <a:pPr lvl="2"/>
            <a:r>
              <a:rPr lang="en-US" dirty="0" smtClean="0"/>
              <a:t>MECHANIC SYSTEM uses </a:t>
            </a:r>
            <a:r>
              <a:rPr lang="en-US" dirty="0"/>
              <a:t>the MECHANIC file </a:t>
            </a:r>
            <a:r>
              <a:rPr lang="en-US" dirty="0" smtClean="0"/>
              <a:t>to store </a:t>
            </a:r>
            <a:r>
              <a:rPr lang="en-US" dirty="0"/>
              <a:t>data about shop employees</a:t>
            </a:r>
          </a:p>
          <a:p>
            <a:pPr lvl="2"/>
            <a:r>
              <a:rPr lang="en-US" dirty="0" smtClean="0"/>
              <a:t>JOB </a:t>
            </a:r>
            <a:r>
              <a:rPr lang="en-US" dirty="0"/>
              <a:t>SYSTEM </a:t>
            </a:r>
            <a:r>
              <a:rPr lang="en-US" dirty="0" smtClean="0"/>
              <a:t>uses </a:t>
            </a:r>
            <a:r>
              <a:rPr lang="en-US" dirty="0"/>
              <a:t>the JOB file to store </a:t>
            </a:r>
            <a:r>
              <a:rPr lang="en-US" dirty="0" smtClean="0"/>
              <a:t>data about </a:t>
            </a:r>
            <a:r>
              <a:rPr lang="en-US" dirty="0"/>
              <a:t>work performed at the </a:t>
            </a:r>
            <a:r>
              <a:rPr lang="en-US" dirty="0" smtClean="0"/>
              <a:t>shop</a:t>
            </a:r>
          </a:p>
          <a:p>
            <a:pPr lvl="1"/>
            <a:r>
              <a:rPr lang="en-US" dirty="0" smtClean="0"/>
              <a:t>Danica’s auto shop uses </a:t>
            </a:r>
            <a:r>
              <a:rPr lang="en-US" dirty="0"/>
              <a:t>a </a:t>
            </a:r>
            <a:r>
              <a:rPr lang="en-US" dirty="0" smtClean="0"/>
              <a:t>relational model</a:t>
            </a:r>
          </a:p>
          <a:p>
            <a:pPr lvl="2"/>
            <a:r>
              <a:rPr lang="en-US" dirty="0" smtClean="0"/>
              <a:t>SHOP </a:t>
            </a:r>
            <a:r>
              <a:rPr lang="en-US" dirty="0"/>
              <a:t>OPERATIONS </a:t>
            </a:r>
            <a:r>
              <a:rPr lang="en-US" dirty="0" smtClean="0"/>
              <a:t>SYSTEM - Tables </a:t>
            </a:r>
            <a:r>
              <a:rPr lang="en-US" dirty="0"/>
              <a:t>are linked </a:t>
            </a:r>
            <a:r>
              <a:rPr lang="en-US" dirty="0" smtClean="0"/>
              <a:t>by a </a:t>
            </a:r>
            <a:r>
              <a:rPr lang="en-US" dirty="0"/>
              <a:t>common field </a:t>
            </a:r>
            <a:r>
              <a:rPr lang="en-US" dirty="0" smtClean="0"/>
              <a:t>named Mechanic No field</a:t>
            </a:r>
            <a:endParaRPr lang="en-US" dirty="0"/>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5</a:t>
            </a:fld>
            <a:endParaRPr lang="en-US" dirty="0"/>
          </a:p>
        </p:txBody>
      </p:sp>
      <p:sp>
        <p:nvSpPr>
          <p:cNvPr id="2" name="Title 1"/>
          <p:cNvSpPr>
            <a:spLocks noGrp="1"/>
          </p:cNvSpPr>
          <p:nvPr>
            <p:ph type="title"/>
          </p:nvPr>
        </p:nvSpPr>
        <p:spPr/>
        <p:txBody>
          <a:bodyPr rtlCol="0">
            <a:normAutofit/>
          </a:bodyPr>
          <a:lstStyle/>
          <a:p>
            <a:pPr>
              <a:defRPr/>
            </a:pPr>
            <a:r>
              <a:rPr lang="en-US" dirty="0"/>
              <a:t>Data Design Concepts </a:t>
            </a:r>
            <a:r>
              <a:rPr lang="en-US" sz="1400" dirty="0" smtClean="0"/>
              <a:t>(Cont. 1)</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441269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50</a:t>
            </a:fld>
            <a:endParaRPr lang="en-US" dirty="0"/>
          </a:p>
        </p:txBody>
      </p:sp>
      <p:sp>
        <p:nvSpPr>
          <p:cNvPr id="2" name="Title 1"/>
          <p:cNvSpPr>
            <a:spLocks noGrp="1"/>
          </p:cNvSpPr>
          <p:nvPr>
            <p:ph type="title"/>
          </p:nvPr>
        </p:nvSpPr>
        <p:spPr/>
        <p:txBody>
          <a:bodyPr rtlCol="0">
            <a:normAutofit/>
          </a:bodyPr>
          <a:lstStyle/>
          <a:p>
            <a:pPr>
              <a:defRPr/>
            </a:pPr>
            <a:r>
              <a:rPr lang="en-US" dirty="0"/>
              <a:t>Data Storage and Access </a:t>
            </a:r>
            <a:r>
              <a:rPr lang="en-US" sz="1300" dirty="0"/>
              <a:t>(Cont</a:t>
            </a:r>
            <a:r>
              <a:rPr lang="en-US" sz="1300" dirty="0" smtClean="0"/>
              <a:t>. 2)</a:t>
            </a:r>
            <a:endParaRPr lang="en-US" sz="1300" b="0" dirty="0" smtClean="0"/>
          </a:p>
        </p:txBody>
      </p:sp>
      <p:sp>
        <p:nvSpPr>
          <p:cNvPr id="7" name="Text Placeholder 2"/>
          <p:cNvSpPr>
            <a:spLocks noGrp="1"/>
          </p:cNvSpPr>
          <p:nvPr>
            <p:ph idx="4294967295"/>
          </p:nvPr>
        </p:nvSpPr>
        <p:spPr>
          <a:xfrm>
            <a:off x="457200" y="1481138"/>
            <a:ext cx="7924800" cy="4767262"/>
          </a:xfrm>
        </p:spPr>
        <p:txBody>
          <a:bodyPr>
            <a:normAutofit/>
          </a:bodyPr>
          <a:lstStyle/>
          <a:p>
            <a:r>
              <a:rPr lang="en-US" b="1" dirty="0" smtClean="0"/>
              <a:t>Logical versus Physical Storage</a:t>
            </a:r>
            <a:endParaRPr lang="en-US" sz="1200" b="1" dirty="0" smtClean="0"/>
          </a:p>
          <a:p>
            <a:pPr lvl="1"/>
            <a:r>
              <a:rPr lang="en-US" b="1" dirty="0"/>
              <a:t>Logical </a:t>
            </a:r>
            <a:r>
              <a:rPr lang="en-US" b="1" dirty="0" smtClean="0"/>
              <a:t>storage</a:t>
            </a:r>
            <a:r>
              <a:rPr lang="en-US" dirty="0" smtClean="0"/>
              <a:t>: Data </a:t>
            </a:r>
            <a:r>
              <a:rPr lang="en-US" dirty="0"/>
              <a:t>that a user can view, understand, and access</a:t>
            </a:r>
            <a:r>
              <a:rPr lang="en-US" dirty="0" smtClean="0"/>
              <a:t>, regardless </a:t>
            </a:r>
            <a:r>
              <a:rPr lang="en-US" dirty="0"/>
              <a:t>of how or where that information actually is organized or </a:t>
            </a:r>
            <a:r>
              <a:rPr lang="en-US" dirty="0" smtClean="0"/>
              <a:t>stored</a:t>
            </a:r>
          </a:p>
          <a:p>
            <a:pPr lvl="1"/>
            <a:r>
              <a:rPr lang="en-US" b="1" dirty="0" smtClean="0"/>
              <a:t>Physical storage</a:t>
            </a:r>
            <a:r>
              <a:rPr lang="en-US" dirty="0" smtClean="0"/>
              <a:t>: Strictly hardware-related</a:t>
            </a:r>
          </a:p>
          <a:p>
            <a:pPr lvl="2"/>
            <a:r>
              <a:rPr lang="en-US" dirty="0" smtClean="0"/>
              <a:t>Involves </a:t>
            </a:r>
            <a:r>
              <a:rPr lang="en-US" dirty="0"/>
              <a:t>the process </a:t>
            </a:r>
            <a:r>
              <a:rPr lang="en-US" dirty="0" smtClean="0"/>
              <a:t>of reading </a:t>
            </a:r>
            <a:r>
              <a:rPr lang="en-US" dirty="0"/>
              <a:t>and writing binary data to physical media </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1552381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Autofit/>
          </a:bodyPr>
          <a:lstStyle/>
          <a:p>
            <a:r>
              <a:rPr lang="en-US" b="1" dirty="0" smtClean="0"/>
              <a:t>Data Coding</a:t>
            </a:r>
          </a:p>
          <a:p>
            <a:pPr lvl="1"/>
            <a:r>
              <a:rPr lang="en-US" b="1" dirty="0" smtClean="0"/>
              <a:t>EBCDIC</a:t>
            </a:r>
            <a:r>
              <a:rPr lang="en-US" dirty="0" smtClean="0"/>
              <a:t> (Extended Binary Coded Decimal Interchange Code)</a:t>
            </a:r>
          </a:p>
          <a:p>
            <a:pPr lvl="2"/>
            <a:r>
              <a:rPr lang="en-US" dirty="0" smtClean="0"/>
              <a:t>Used on mainframe computers and high-capacity servers</a:t>
            </a:r>
          </a:p>
          <a:p>
            <a:pPr lvl="1"/>
            <a:r>
              <a:rPr lang="en-US" b="1" dirty="0" smtClean="0"/>
              <a:t>ASCII</a:t>
            </a:r>
            <a:r>
              <a:rPr lang="en-US" dirty="0" smtClean="0"/>
              <a:t> (American Standard Code for Information Interchange)</a:t>
            </a:r>
          </a:p>
          <a:p>
            <a:pPr lvl="2"/>
            <a:r>
              <a:rPr lang="en-US" dirty="0" smtClean="0"/>
              <a:t>Used on most personal computers</a:t>
            </a:r>
          </a:p>
          <a:p>
            <a:pPr lvl="1"/>
            <a:r>
              <a:rPr lang="en-US" b="1" dirty="0" smtClean="0"/>
              <a:t>Binary storage format</a:t>
            </a:r>
          </a:p>
          <a:p>
            <a:pPr lvl="2"/>
            <a:r>
              <a:rPr lang="en-US" dirty="0" smtClean="0"/>
              <a:t>Represents numbers as actual binary values</a:t>
            </a:r>
          </a:p>
          <a:p>
            <a:pPr lvl="1">
              <a:buClr>
                <a:srgbClr val="2DA2BF"/>
              </a:buClr>
            </a:pPr>
            <a:r>
              <a:rPr lang="en-US" b="1" dirty="0" smtClean="0"/>
              <a:t>Unicode</a:t>
            </a:r>
            <a:r>
              <a:rPr lang="en-US" dirty="0" smtClean="0"/>
              <a:t>: Uses </a:t>
            </a:r>
            <a:r>
              <a:rPr lang="en-US" dirty="0"/>
              <a:t>two bytes per character</a:t>
            </a:r>
          </a:p>
          <a:p>
            <a:pPr lvl="1"/>
            <a:endParaRPr lang="en-US"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51</a:t>
            </a:fld>
            <a:endParaRPr lang="en-US" dirty="0"/>
          </a:p>
        </p:txBody>
      </p:sp>
      <p:sp>
        <p:nvSpPr>
          <p:cNvPr id="2" name="Title 1"/>
          <p:cNvSpPr>
            <a:spLocks noGrp="1"/>
          </p:cNvSpPr>
          <p:nvPr>
            <p:ph type="title"/>
          </p:nvPr>
        </p:nvSpPr>
        <p:spPr/>
        <p:txBody>
          <a:bodyPr>
            <a:normAutofit/>
          </a:bodyPr>
          <a:lstStyle/>
          <a:p>
            <a:r>
              <a:rPr lang="en-US" dirty="0" smtClean="0"/>
              <a:t>Data Storage and Access </a:t>
            </a:r>
            <a:r>
              <a:rPr lang="en-US" sz="1400" dirty="0" smtClean="0"/>
              <a:t>(Cont. 3)</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131071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52</a:t>
            </a:fld>
            <a:endParaRPr lang="en-US" dirty="0"/>
          </a:p>
        </p:txBody>
      </p:sp>
      <p:sp>
        <p:nvSpPr>
          <p:cNvPr id="2" name="Title 1"/>
          <p:cNvSpPr>
            <a:spLocks noGrp="1"/>
          </p:cNvSpPr>
          <p:nvPr>
            <p:ph type="title"/>
          </p:nvPr>
        </p:nvSpPr>
        <p:spPr/>
        <p:txBody>
          <a:bodyPr rtlCol="0">
            <a:normAutofit/>
          </a:bodyPr>
          <a:lstStyle/>
          <a:p>
            <a:pPr>
              <a:defRPr/>
            </a:pPr>
            <a:r>
              <a:rPr lang="en-US" dirty="0"/>
              <a:t>Data Storage and Access </a:t>
            </a:r>
            <a:r>
              <a:rPr lang="en-US" sz="1300" dirty="0"/>
              <a:t>(Cont</a:t>
            </a:r>
            <a:r>
              <a:rPr lang="en-US" sz="1300" dirty="0" smtClean="0"/>
              <a:t>. 4)</a:t>
            </a:r>
            <a:endParaRPr lang="en-US" sz="1300" b="0" dirty="0" smtClean="0"/>
          </a:p>
        </p:txBody>
      </p:sp>
      <p:sp>
        <p:nvSpPr>
          <p:cNvPr id="8" name="Rectangle 7"/>
          <p:cNvSpPr/>
          <p:nvPr/>
        </p:nvSpPr>
        <p:spPr>
          <a:xfrm>
            <a:off x="677358" y="5029812"/>
            <a:ext cx="7836564" cy="861774"/>
          </a:xfrm>
          <a:prstGeom prst="rect">
            <a:avLst/>
          </a:prstGeom>
        </p:spPr>
        <p:txBody>
          <a:bodyPr wrap="square">
            <a:spAutoFit/>
          </a:bodyPr>
          <a:lstStyle/>
          <a:p>
            <a:r>
              <a:rPr lang="en-US" sz="1400" b="1" dirty="0"/>
              <a:t>FIGURE </a:t>
            </a:r>
            <a:r>
              <a:rPr lang="en-US" sz="1400" b="1" dirty="0" smtClean="0"/>
              <a:t>9-38 </a:t>
            </a:r>
            <a:r>
              <a:rPr lang="en-US" sz="1400" dirty="0"/>
              <a:t>Unicode is an international coding format that represents characters as integers, using </a:t>
            </a:r>
            <a:r>
              <a:rPr lang="en-US" sz="1400" dirty="0" smtClean="0"/>
              <a:t>16 bits </a:t>
            </a:r>
            <a:r>
              <a:rPr lang="en-US" sz="1400" dirty="0"/>
              <a:t>per character. The Unicode Consortium maintains standards and support for </a:t>
            </a:r>
            <a:r>
              <a:rPr lang="en-US" sz="1400" dirty="0" smtClean="0"/>
              <a:t>Unicode.</a:t>
            </a:r>
          </a:p>
          <a:p>
            <a:r>
              <a:rPr lang="en-US" sz="800" dirty="0"/>
              <a:t>©1991–2015 Unicode, Inc.</a:t>
            </a:r>
          </a:p>
        </p:txBody>
      </p:sp>
      <p:sp>
        <p:nvSpPr>
          <p:cNvPr id="9"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4" name="Picture 3" descr="This is a screenshot of the main page of unicode.org. The top-left corner of the page consists of the Unicode logo and the words “the Unicode consortium.” The top-right corner consists of the following buttons:&#10;• Contact us&#10;• Site map&#10;• Search &#10;The left side of the page consists of a menu. The following content is listed in the menu:&#10;• New to Unicode&#10;• General information&#10;• Students, educators, NGOs&#10;• Conferences and tutorials&#10;• FAQs&#10;• The consortium&#10;• The Unicode standard&#10;• Unicode locales (CLDR)&#10;• Publications and data&#10;• Projects and committees&#10;• UTC document register&#10;• Proposed changes&#10;• For members&#10;• Press&#10;• Contact us&#10;The following content is seen in the center of the page:&#10;Welcome! The Unicode Consortium enables people around the world to use computers in any language. Our freely-available specifications and data form the foundation for software internationalization in all major operating systems, search engines, applications, and the World Wide Web. An essential part of our mission is to educate and engage academic and scientific communities, and the general public.&#10;“The Unicode Standard is a vital resource for scholars and other users of text…” — Deborah Anderson (more)&#10;The following quick links are listed on the right side of the page:&#10;• Code charts&#10;• The Unicode Standard&#10;• CLDR&#10;• ULI Project&#10;• UTC document register&#10;• Our members&#10;" title="FIGURE 9-38 Unicode is an international coding format that represents characters as integers, using 16 bits per character. The Unicode Consortium maintains standards and support for Unicod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7358" y="2075635"/>
            <a:ext cx="7836564" cy="2896258"/>
          </a:xfrm>
          <a:prstGeom prst="rect">
            <a:avLst/>
          </a:prstGeom>
        </p:spPr>
      </p:pic>
    </p:spTree>
    <p:extLst>
      <p:ext uri="{BB962C8B-B14F-4D97-AF65-F5344CB8AC3E}">
        <p14:creationId xmlns:p14="http://schemas.microsoft.com/office/powerpoint/2010/main" val="119016523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53</a:t>
            </a:fld>
            <a:endParaRPr lang="en-US" dirty="0"/>
          </a:p>
        </p:txBody>
      </p:sp>
      <p:sp>
        <p:nvSpPr>
          <p:cNvPr id="2" name="Title 1"/>
          <p:cNvSpPr>
            <a:spLocks noGrp="1"/>
          </p:cNvSpPr>
          <p:nvPr>
            <p:ph type="title"/>
          </p:nvPr>
        </p:nvSpPr>
        <p:spPr/>
        <p:txBody>
          <a:bodyPr rtlCol="0">
            <a:normAutofit/>
          </a:bodyPr>
          <a:lstStyle/>
          <a:p>
            <a:pPr>
              <a:defRPr/>
            </a:pPr>
            <a:r>
              <a:rPr lang="en-US" dirty="0"/>
              <a:t>Data Storage and Access </a:t>
            </a:r>
            <a:r>
              <a:rPr lang="en-US" sz="1300" dirty="0"/>
              <a:t>(Cont</a:t>
            </a:r>
            <a:r>
              <a:rPr lang="en-US" sz="1300" dirty="0" smtClean="0"/>
              <a:t>. 5)</a:t>
            </a:r>
            <a:endParaRPr lang="en-US" sz="1300" b="0" dirty="0" smtClean="0"/>
          </a:p>
        </p:txBody>
      </p:sp>
      <p:sp>
        <p:nvSpPr>
          <p:cNvPr id="7" name="Text Placeholder 2"/>
          <p:cNvSpPr>
            <a:spLocks noGrp="1"/>
          </p:cNvSpPr>
          <p:nvPr>
            <p:ph idx="4294967295"/>
          </p:nvPr>
        </p:nvSpPr>
        <p:spPr>
          <a:xfrm>
            <a:off x="457200" y="1481138"/>
            <a:ext cx="7924800" cy="4767262"/>
          </a:xfrm>
        </p:spPr>
        <p:txBody>
          <a:bodyPr>
            <a:normAutofit/>
          </a:bodyPr>
          <a:lstStyle/>
          <a:p>
            <a:pPr lvl="1"/>
            <a:r>
              <a:rPr lang="en-US" sz="2400" dirty="0" smtClean="0"/>
              <a:t>Storing dates</a:t>
            </a:r>
          </a:p>
          <a:p>
            <a:pPr lvl="2"/>
            <a:r>
              <a:rPr lang="en-US" b="1" dirty="0" smtClean="0"/>
              <a:t>International </a:t>
            </a:r>
            <a:br>
              <a:rPr lang="en-US" b="1" dirty="0" smtClean="0"/>
            </a:br>
            <a:r>
              <a:rPr lang="en-US" b="1" dirty="0" smtClean="0"/>
              <a:t>Organization </a:t>
            </a:r>
            <a:r>
              <a:rPr lang="en-US" b="1" dirty="0"/>
              <a:t>for </a:t>
            </a:r>
            <a:r>
              <a:rPr lang="en-US" b="1" dirty="0" smtClean="0"/>
              <a:t/>
            </a:r>
            <a:br>
              <a:rPr lang="en-US" b="1" dirty="0" smtClean="0"/>
            </a:br>
            <a:r>
              <a:rPr lang="en-US" b="1" dirty="0" smtClean="0"/>
              <a:t>Standardization </a:t>
            </a:r>
            <a:r>
              <a:rPr lang="en-US" b="1" dirty="0"/>
              <a:t>(ISO</a:t>
            </a:r>
            <a:r>
              <a:rPr lang="en-US" b="1" dirty="0" smtClean="0"/>
              <a:t>) </a:t>
            </a:r>
            <a:r>
              <a:rPr lang="en-US" dirty="0" smtClean="0"/>
              <a:t/>
            </a:r>
            <a:br>
              <a:rPr lang="en-US" dirty="0" smtClean="0"/>
            </a:br>
            <a:r>
              <a:rPr lang="en-US" dirty="0" smtClean="0"/>
              <a:t>requires </a:t>
            </a:r>
            <a:r>
              <a:rPr lang="en-US" dirty="0"/>
              <a:t>a </a:t>
            </a:r>
            <a:r>
              <a:rPr lang="en-US" dirty="0" smtClean="0"/>
              <a:t/>
            </a:r>
            <a:br>
              <a:rPr lang="en-US" dirty="0" smtClean="0"/>
            </a:br>
            <a:r>
              <a:rPr lang="en-US" dirty="0" smtClean="0"/>
              <a:t>format </a:t>
            </a:r>
            <a:r>
              <a:rPr lang="en-US" dirty="0"/>
              <a:t>of </a:t>
            </a:r>
            <a:r>
              <a:rPr lang="en-US" dirty="0" smtClean="0"/>
              <a:t>four digits </a:t>
            </a:r>
            <a:br>
              <a:rPr lang="en-US" dirty="0" smtClean="0"/>
            </a:br>
            <a:r>
              <a:rPr lang="en-US" dirty="0" smtClean="0"/>
              <a:t>for </a:t>
            </a:r>
            <a:r>
              <a:rPr lang="en-US" dirty="0"/>
              <a:t>the year, two </a:t>
            </a:r>
            <a:r>
              <a:rPr lang="en-US" dirty="0" smtClean="0"/>
              <a:t>for</a:t>
            </a:r>
            <a:br>
              <a:rPr lang="en-US" dirty="0" smtClean="0"/>
            </a:br>
            <a:r>
              <a:rPr lang="en-US" dirty="0" smtClean="0"/>
              <a:t>the </a:t>
            </a:r>
            <a:r>
              <a:rPr lang="en-US" dirty="0"/>
              <a:t>month, and two </a:t>
            </a:r>
            <a:r>
              <a:rPr lang="en-US" dirty="0" smtClean="0"/>
              <a:t/>
            </a:r>
            <a:br>
              <a:rPr lang="en-US" dirty="0" smtClean="0"/>
            </a:br>
            <a:r>
              <a:rPr lang="en-US" dirty="0" smtClean="0"/>
              <a:t>for </a:t>
            </a:r>
            <a:r>
              <a:rPr lang="en-US" dirty="0"/>
              <a:t>the day </a:t>
            </a:r>
            <a:r>
              <a:rPr lang="en-US" dirty="0" smtClean="0"/>
              <a:t/>
            </a:r>
            <a:br>
              <a:rPr lang="en-US" dirty="0" smtClean="0"/>
            </a:br>
            <a:r>
              <a:rPr lang="en-US" dirty="0" smtClean="0"/>
              <a:t>(YYYYMMDD)</a:t>
            </a:r>
          </a:p>
          <a:p>
            <a:pPr lvl="2"/>
            <a:r>
              <a:rPr lang="en-US" b="1" dirty="0" smtClean="0"/>
              <a:t>Absolute date</a:t>
            </a:r>
            <a:r>
              <a:rPr lang="en-US" dirty="0" smtClean="0"/>
              <a:t>: Total 				     number of </a:t>
            </a:r>
            <a:r>
              <a:rPr lang="en-US" dirty="0"/>
              <a:t>days fro</a:t>
            </a:r>
            <a:r>
              <a:rPr lang="en-US" sz="2000" dirty="0"/>
              <a:t>m </a:t>
            </a:r>
            <a:r>
              <a:rPr lang="en-US" sz="2000" dirty="0" smtClean="0"/>
              <a:t>				         </a:t>
            </a:r>
            <a:r>
              <a:rPr lang="en-US" dirty="0" smtClean="0"/>
              <a:t>some </a:t>
            </a:r>
            <a:r>
              <a:rPr lang="en-US" dirty="0"/>
              <a:t>specific </a:t>
            </a:r>
            <a:r>
              <a:rPr lang="en-US" dirty="0" smtClean="0"/>
              <a:t>base date</a:t>
            </a:r>
            <a:endParaRPr lang="en-US" dirty="0"/>
          </a:p>
        </p:txBody>
      </p:sp>
      <p:sp>
        <p:nvSpPr>
          <p:cNvPr id="8" name="Rectangle 7"/>
          <p:cNvSpPr/>
          <p:nvPr/>
        </p:nvSpPr>
        <p:spPr>
          <a:xfrm>
            <a:off x="4677790" y="4600446"/>
            <a:ext cx="4267200" cy="1169551"/>
          </a:xfrm>
          <a:prstGeom prst="rect">
            <a:avLst/>
          </a:prstGeom>
        </p:spPr>
        <p:txBody>
          <a:bodyPr wrap="square">
            <a:spAutoFit/>
          </a:bodyPr>
          <a:lstStyle/>
          <a:p>
            <a:r>
              <a:rPr lang="en-US" sz="1400" b="1" dirty="0"/>
              <a:t>FIGURE </a:t>
            </a:r>
            <a:r>
              <a:rPr lang="en-US" sz="1400" b="1" dirty="0" smtClean="0"/>
              <a:t>9-39 </a:t>
            </a:r>
            <a:r>
              <a:rPr lang="en-US" sz="1400" dirty="0"/>
              <a:t>Microsoft Excel uses absolute dates in calculations. In </a:t>
            </a:r>
            <a:r>
              <a:rPr lang="en-US" sz="1400" dirty="0" smtClean="0"/>
              <a:t>this example</a:t>
            </a:r>
            <a:r>
              <a:rPr lang="en-US" sz="1400" dirty="0"/>
              <a:t>, </a:t>
            </a:r>
            <a:r>
              <a:rPr lang="en-US" sz="1400" dirty="0" smtClean="0"/>
              <a:t>May 4, 2015, </a:t>
            </a:r>
            <a:r>
              <a:rPr lang="en-US" sz="1400" dirty="0"/>
              <a:t>is displayed as </a:t>
            </a:r>
            <a:r>
              <a:rPr lang="en-US" sz="1400" dirty="0" smtClean="0"/>
              <a:t>42128, </a:t>
            </a:r>
            <a:r>
              <a:rPr lang="en-US" sz="1400" dirty="0"/>
              <a:t>and </a:t>
            </a:r>
            <a:r>
              <a:rPr lang="en-US" sz="1400" dirty="0" smtClean="0"/>
              <a:t>September 27, 2013, is displayed </a:t>
            </a:r>
            <a:r>
              <a:rPr lang="en-US" sz="1400" dirty="0"/>
              <a:t>as </a:t>
            </a:r>
            <a:r>
              <a:rPr lang="en-US" sz="1400" dirty="0" smtClean="0"/>
              <a:t>415443</a:t>
            </a:r>
            <a:r>
              <a:rPr lang="en-US" sz="1400" dirty="0"/>
              <a:t>. The difference between the dates is </a:t>
            </a:r>
            <a:r>
              <a:rPr lang="en-US" sz="1400" dirty="0" smtClean="0"/>
              <a:t>584 days. </a:t>
            </a:r>
            <a:endParaRPr lang="en-US" sz="1400" dirty="0"/>
          </a:p>
        </p:txBody>
      </p:sp>
      <p:sp>
        <p:nvSpPr>
          <p:cNvPr id="9"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4" name="Picture 3" descr="This is a screenshot of an excel sheet. The content in the sheet is titled date subtraction example. The content below the title reads how many days between May 4, 2015 and September 27, 2013. There is a table consisting of two columns and four rows. The headers of columns 1 and 2 are calendar date and absolute date.&#10;In row 2, column 1 reads 5/4/15 and column 2 reads 42128.&#10;In row 3, column 1 reads 9/27/13 and column 2 reads 41544.&#10;In row 4, column 1 reads difference and column 2 reads 584.&#10;" title="FIGURE 9-39 Microsoft Excel uses absolute dates in calculations. In this example, May 4, 2015, is displayed as 42128, and September 27, 2013, is displayed as 415443. The difference between the dates is 584 day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9274" y="1544095"/>
            <a:ext cx="4384233" cy="2896807"/>
          </a:xfrm>
          <a:prstGeom prst="rect">
            <a:avLst/>
          </a:prstGeom>
        </p:spPr>
      </p:pic>
    </p:spTree>
    <p:extLst>
      <p:ext uri="{BB962C8B-B14F-4D97-AF65-F5344CB8AC3E}">
        <p14:creationId xmlns:p14="http://schemas.microsoft.com/office/powerpoint/2010/main" val="147894778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54</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Data Control</a:t>
            </a:r>
          </a:p>
        </p:txBody>
      </p:sp>
      <p:sp>
        <p:nvSpPr>
          <p:cNvPr id="19458" name="Text Placeholder 2"/>
          <p:cNvSpPr>
            <a:spLocks noGrp="1"/>
          </p:cNvSpPr>
          <p:nvPr>
            <p:ph idx="4294967295"/>
          </p:nvPr>
        </p:nvSpPr>
        <p:spPr>
          <a:xfrm>
            <a:off x="457200" y="1481138"/>
            <a:ext cx="8153400" cy="4767262"/>
          </a:xfrm>
        </p:spPr>
        <p:txBody>
          <a:bodyPr>
            <a:noAutofit/>
          </a:bodyPr>
          <a:lstStyle/>
          <a:p>
            <a:r>
              <a:rPr lang="en-US" dirty="0"/>
              <a:t>A well-designed DBMS must provide built-in control and security </a:t>
            </a:r>
            <a:r>
              <a:rPr lang="en-US" dirty="0" smtClean="0"/>
              <a:t>features</a:t>
            </a:r>
          </a:p>
          <a:p>
            <a:r>
              <a:rPr lang="en-US" dirty="0" smtClean="0"/>
              <a:t>Forms of data protection</a:t>
            </a:r>
          </a:p>
          <a:p>
            <a:pPr lvl="1"/>
            <a:r>
              <a:rPr lang="en-US" dirty="0" smtClean="0"/>
              <a:t>Providing limited access to files and databases</a:t>
            </a:r>
          </a:p>
          <a:p>
            <a:pPr lvl="1"/>
            <a:r>
              <a:rPr lang="en-US" dirty="0" smtClean="0"/>
              <a:t>Use of user ID and password, </a:t>
            </a:r>
            <a:r>
              <a:rPr lang="en-US" b="1" dirty="0" smtClean="0"/>
              <a:t>permissions </a:t>
            </a:r>
            <a:r>
              <a:rPr lang="en-US" dirty="0" smtClean="0"/>
              <a:t>and encryption</a:t>
            </a:r>
          </a:p>
          <a:p>
            <a:r>
              <a:rPr lang="en-US" b="1" dirty="0" smtClean="0"/>
              <a:t>Backup</a:t>
            </a:r>
            <a:r>
              <a:rPr lang="en-US" dirty="0" smtClean="0"/>
              <a:t> copies of databases must </a:t>
            </a:r>
            <a:r>
              <a:rPr lang="en-US" dirty="0"/>
              <a:t>be retained for a specified period of </a:t>
            </a:r>
            <a:r>
              <a:rPr lang="en-US" dirty="0" smtClean="0"/>
              <a:t>time</a:t>
            </a:r>
          </a:p>
          <a:p>
            <a:pPr lvl="1"/>
            <a:r>
              <a:rPr lang="en-US" b="1" dirty="0" smtClean="0"/>
              <a:t>Recovery </a:t>
            </a:r>
            <a:r>
              <a:rPr lang="en-US" b="1" dirty="0"/>
              <a:t>procedures </a:t>
            </a:r>
            <a:r>
              <a:rPr lang="en-US" dirty="0"/>
              <a:t>can be used to restore the file or database</a:t>
            </a:r>
          </a:p>
          <a:p>
            <a:pPr lvl="1"/>
            <a:r>
              <a:rPr lang="en-US" dirty="0" smtClean="0"/>
              <a:t>Maintain </a:t>
            </a:r>
            <a:r>
              <a:rPr lang="en-US" b="1" dirty="0" smtClean="0"/>
              <a:t>audit log </a:t>
            </a:r>
            <a:r>
              <a:rPr lang="en-US" dirty="0" smtClean="0"/>
              <a:t>files and audit fields</a:t>
            </a:r>
          </a:p>
          <a:p>
            <a:pPr lvl="1"/>
            <a:endParaRPr lang="en-US" b="1" dirty="0" smtClean="0"/>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40428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534F6CA3-9192-46C9-AAD1-2E4D59A9260C}" type="slidenum">
              <a:rPr lang="en-US"/>
              <a:pPr>
                <a:defRPr/>
              </a:pPr>
              <a:t>55</a:t>
            </a:fld>
            <a:endParaRPr lang="en-US" dirty="0"/>
          </a:p>
        </p:txBody>
      </p:sp>
      <p:sp>
        <p:nvSpPr>
          <p:cNvPr id="56321" name="Title 1"/>
          <p:cNvSpPr>
            <a:spLocks noGrp="1"/>
          </p:cNvSpPr>
          <p:nvPr>
            <p:ph type="title"/>
          </p:nvPr>
        </p:nvSpPr>
        <p:spPr/>
        <p:txBody>
          <a:bodyPr/>
          <a:lstStyle/>
          <a:p>
            <a:pPr eaLnBrk="1" hangingPunct="1"/>
            <a:r>
              <a:rPr lang="en-US" dirty="0" smtClean="0"/>
              <a:t>Chapter Summary</a:t>
            </a:r>
          </a:p>
        </p:txBody>
      </p:sp>
      <p:sp>
        <p:nvSpPr>
          <p:cNvPr id="3" name="Text Placeholder 2"/>
          <p:cNvSpPr>
            <a:spLocks noGrp="1"/>
          </p:cNvSpPr>
          <p:nvPr>
            <p:ph idx="4294967295"/>
          </p:nvPr>
        </p:nvSpPr>
        <p:spPr>
          <a:xfrm>
            <a:off x="457200" y="1481138"/>
            <a:ext cx="8229600" cy="4995862"/>
          </a:xfrm>
        </p:spPr>
        <p:txBody>
          <a:bodyPr rtlCol="0">
            <a:normAutofit/>
          </a:bodyPr>
          <a:lstStyle/>
          <a:p>
            <a:r>
              <a:rPr lang="en-US" dirty="0" smtClean="0"/>
              <a:t>A database </a:t>
            </a:r>
            <a:r>
              <a:rPr lang="en-US" dirty="0"/>
              <a:t>consists of linked tables that form an overall data </a:t>
            </a:r>
            <a:r>
              <a:rPr lang="en-US" dirty="0" smtClean="0"/>
              <a:t>structure</a:t>
            </a:r>
          </a:p>
          <a:p>
            <a:pPr lvl="1"/>
            <a:r>
              <a:rPr lang="en-US" dirty="0" smtClean="0"/>
              <a:t>DBMS enable </a:t>
            </a:r>
            <a:r>
              <a:rPr lang="en-US" dirty="0"/>
              <a:t>users to add, update, manage, access, and analyze data in a </a:t>
            </a:r>
            <a:r>
              <a:rPr lang="en-US" dirty="0" smtClean="0"/>
              <a:t>database</a:t>
            </a:r>
          </a:p>
          <a:p>
            <a:r>
              <a:rPr lang="en-US" dirty="0"/>
              <a:t>DBMS designs are more powerful and flexible than traditional file-oriented </a:t>
            </a:r>
            <a:r>
              <a:rPr lang="en-US" dirty="0" smtClean="0"/>
              <a:t>systems</a:t>
            </a:r>
          </a:p>
          <a:p>
            <a:pPr lvl="1"/>
            <a:r>
              <a:rPr lang="en-US" dirty="0" smtClean="0"/>
              <a:t>Components </a:t>
            </a:r>
            <a:r>
              <a:rPr lang="en-US" dirty="0"/>
              <a:t>include interfaces for users, database administrators, and related systems</a:t>
            </a:r>
          </a:p>
          <a:p>
            <a:r>
              <a:rPr lang="en-US" dirty="0"/>
              <a:t>In an information system, an entity is a person, place, thing, or event for which data is collected and </a:t>
            </a:r>
            <a:r>
              <a:rPr lang="en-US" dirty="0" smtClean="0"/>
              <a:t>maintained</a:t>
            </a:r>
            <a:endParaRPr lang="en-US" dirty="0"/>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499228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a:xfrm>
            <a:off x="457200" y="1389888"/>
            <a:ext cx="8229600" cy="4525963"/>
          </a:xfrm>
        </p:spPr>
        <p:txBody>
          <a:bodyPr rtlCol="0">
            <a:noAutofit/>
          </a:bodyPr>
          <a:lstStyle/>
          <a:p>
            <a:r>
              <a:rPr lang="en-US" dirty="0" smtClean="0"/>
              <a:t>Key fields include primary keys, candidate keys, foreign keys, and secondary keys</a:t>
            </a:r>
          </a:p>
          <a:p>
            <a:r>
              <a:rPr lang="en-US" dirty="0"/>
              <a:t>An entity-relationship diagram (ERD) is a graphic representation of all system entities and the relationships among </a:t>
            </a:r>
            <a:r>
              <a:rPr lang="en-US" dirty="0" smtClean="0"/>
              <a:t>them</a:t>
            </a:r>
          </a:p>
          <a:p>
            <a:pPr lvl="1"/>
            <a:r>
              <a:rPr lang="en-US" dirty="0" smtClean="0"/>
              <a:t>Relationship </a:t>
            </a:r>
            <a:r>
              <a:rPr lang="en-US" dirty="0"/>
              <a:t>between two entities is referred to as </a:t>
            </a:r>
            <a:r>
              <a:rPr lang="en-US" dirty="0" smtClean="0"/>
              <a:t>cardinality</a:t>
            </a:r>
          </a:p>
          <a:p>
            <a:r>
              <a:rPr lang="en-US" dirty="0"/>
              <a:t>Normalization is a process for avoiding problems in data </a:t>
            </a:r>
            <a:r>
              <a:rPr lang="en-US" dirty="0" smtClean="0"/>
              <a:t>design</a:t>
            </a:r>
          </a:p>
          <a:p>
            <a:r>
              <a:rPr lang="en-US" dirty="0"/>
              <a:t>A code is a set of letters or numbers used to represent data in a system</a:t>
            </a:r>
          </a:p>
          <a:p>
            <a:endParaRPr lang="en-US" dirty="0"/>
          </a:p>
          <a:p>
            <a:endParaRPr lang="en-US" dirty="0"/>
          </a:p>
          <a:p>
            <a:pPr lvl="1"/>
            <a:endParaRPr lang="en-US" dirty="0"/>
          </a:p>
          <a:p>
            <a:endParaRPr lang="en-US" dirty="0"/>
          </a:p>
        </p:txBody>
      </p:sp>
      <p:sp>
        <p:nvSpPr>
          <p:cNvPr id="6" name="Slide Number Placeholder 5"/>
          <p:cNvSpPr>
            <a:spLocks noGrp="1"/>
          </p:cNvSpPr>
          <p:nvPr>
            <p:ph type="sldNum" sz="quarter" idx="12"/>
          </p:nvPr>
        </p:nvSpPr>
        <p:spPr/>
        <p:txBody>
          <a:bodyPr/>
          <a:lstStyle/>
          <a:p>
            <a:pPr>
              <a:defRPr/>
            </a:pPr>
            <a:fld id="{F0FD7164-DFD5-47FD-8CCF-BCF749ED2AE7}" type="slidenum">
              <a:rPr lang="en-US"/>
              <a:pPr>
                <a:defRPr/>
              </a:pPr>
              <a:t>56</a:t>
            </a:fld>
            <a:endParaRPr lang="en-US" dirty="0"/>
          </a:p>
        </p:txBody>
      </p:sp>
      <p:sp>
        <p:nvSpPr>
          <p:cNvPr id="57345" name="Title 1"/>
          <p:cNvSpPr>
            <a:spLocks noGrp="1"/>
          </p:cNvSpPr>
          <p:nvPr>
            <p:ph type="title"/>
          </p:nvPr>
        </p:nvSpPr>
        <p:spPr/>
        <p:txBody>
          <a:bodyPr/>
          <a:lstStyle/>
          <a:p>
            <a:pPr eaLnBrk="1" hangingPunct="1"/>
            <a:r>
              <a:rPr lang="en-US" dirty="0" smtClean="0"/>
              <a:t>Chapter Summary </a:t>
            </a:r>
            <a:r>
              <a:rPr lang="en-US" sz="1200" dirty="0" smtClean="0"/>
              <a:t>(Cont. 1)</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0992357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Autofit/>
          </a:bodyPr>
          <a:lstStyle/>
          <a:p>
            <a:r>
              <a:rPr lang="en-US" dirty="0" smtClean="0"/>
              <a:t>Logical </a:t>
            </a:r>
            <a:r>
              <a:rPr lang="en-US" dirty="0"/>
              <a:t>storage is information seen through a user’s eyes, regardless of how or where that information actually is organized or </a:t>
            </a:r>
            <a:r>
              <a:rPr lang="en-US" dirty="0" smtClean="0"/>
              <a:t>stored</a:t>
            </a:r>
          </a:p>
          <a:p>
            <a:r>
              <a:rPr lang="en-US" dirty="0"/>
              <a:t>File and database control measures include limiting access to the data, data encryption, backup/recovery procedures, audit-trail files, and internal audit fields</a:t>
            </a:r>
          </a:p>
          <a:p>
            <a:endParaRPr lang="en-US" dirty="0"/>
          </a:p>
          <a:p>
            <a:endParaRPr lang="en-US" dirty="0"/>
          </a:p>
        </p:txBody>
      </p:sp>
      <p:sp>
        <p:nvSpPr>
          <p:cNvPr id="6" name="Slide Number Placeholder 5"/>
          <p:cNvSpPr>
            <a:spLocks noGrp="1"/>
          </p:cNvSpPr>
          <p:nvPr>
            <p:ph type="sldNum" sz="quarter" idx="12"/>
          </p:nvPr>
        </p:nvSpPr>
        <p:spPr/>
        <p:txBody>
          <a:bodyPr/>
          <a:lstStyle/>
          <a:p>
            <a:pPr>
              <a:defRPr/>
            </a:pPr>
            <a:fld id="{F0FD7164-DFD5-47FD-8CCF-BCF749ED2AE7}" type="slidenum">
              <a:rPr lang="en-US"/>
              <a:pPr>
                <a:defRPr/>
              </a:pPr>
              <a:t>57</a:t>
            </a:fld>
            <a:endParaRPr lang="en-US" dirty="0"/>
          </a:p>
        </p:txBody>
      </p:sp>
      <p:sp>
        <p:nvSpPr>
          <p:cNvPr id="57345" name="Title 1"/>
          <p:cNvSpPr>
            <a:spLocks noGrp="1"/>
          </p:cNvSpPr>
          <p:nvPr>
            <p:ph type="title"/>
          </p:nvPr>
        </p:nvSpPr>
        <p:spPr/>
        <p:txBody>
          <a:bodyPr/>
          <a:lstStyle/>
          <a:p>
            <a:pPr eaLnBrk="1" hangingPunct="1"/>
            <a:r>
              <a:rPr lang="en-US" dirty="0" smtClean="0"/>
              <a:t>Chapter Summary </a:t>
            </a:r>
            <a:r>
              <a:rPr lang="en-US" sz="1200" dirty="0" smtClean="0"/>
              <a:t>(Cont. 2)</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699248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6</a:t>
            </a:fld>
            <a:endParaRPr lang="en-US" dirty="0"/>
          </a:p>
        </p:txBody>
      </p:sp>
      <p:sp>
        <p:nvSpPr>
          <p:cNvPr id="2" name="Title 1"/>
          <p:cNvSpPr>
            <a:spLocks noGrp="1"/>
          </p:cNvSpPr>
          <p:nvPr>
            <p:ph type="title"/>
          </p:nvPr>
        </p:nvSpPr>
        <p:spPr/>
        <p:txBody>
          <a:bodyPr rtlCol="0">
            <a:normAutofit/>
          </a:bodyPr>
          <a:lstStyle/>
          <a:p>
            <a:pPr>
              <a:defRPr/>
            </a:pPr>
            <a:r>
              <a:rPr lang="en-US" dirty="0"/>
              <a:t>Data Design Concepts </a:t>
            </a:r>
            <a:r>
              <a:rPr lang="en-US" sz="1400" dirty="0"/>
              <a:t>(Cont</a:t>
            </a:r>
            <a:r>
              <a:rPr lang="en-US" sz="1400" dirty="0" smtClean="0"/>
              <a:t>. 2)</a:t>
            </a:r>
          </a:p>
        </p:txBody>
      </p:sp>
      <p:sp>
        <p:nvSpPr>
          <p:cNvPr id="8" name="Rectangle 7"/>
          <p:cNvSpPr/>
          <p:nvPr/>
        </p:nvSpPr>
        <p:spPr>
          <a:xfrm>
            <a:off x="5105401" y="3910016"/>
            <a:ext cx="3863974" cy="1169551"/>
          </a:xfrm>
          <a:prstGeom prst="rect">
            <a:avLst/>
          </a:prstGeom>
        </p:spPr>
        <p:txBody>
          <a:bodyPr wrap="square">
            <a:spAutoFit/>
          </a:bodyPr>
          <a:lstStyle/>
          <a:p>
            <a:r>
              <a:rPr lang="en-US" sz="1400" b="1" dirty="0"/>
              <a:t>FIGURE </a:t>
            </a:r>
            <a:r>
              <a:rPr lang="en-US" sz="1400" b="1" dirty="0" smtClean="0"/>
              <a:t>9-4 </a:t>
            </a:r>
            <a:r>
              <a:rPr lang="en-US" sz="1400" dirty="0"/>
              <a:t>Danica’s SHOP OPERATIONS SYSTEM uses a database design, which avoids duplication. The </a:t>
            </a:r>
            <a:r>
              <a:rPr lang="en-US" sz="1400" dirty="0" smtClean="0"/>
              <a:t>data can </a:t>
            </a:r>
            <a:r>
              <a:rPr lang="en-US" sz="1400" dirty="0"/>
              <a:t>be viewed as if it were one large table, regardless of where the data is stored </a:t>
            </a:r>
            <a:r>
              <a:rPr lang="en-US" sz="1400" dirty="0" smtClean="0"/>
              <a:t>physically.</a:t>
            </a:r>
            <a:endParaRPr lang="en-US" sz="1400" dirty="0"/>
          </a:p>
        </p:txBody>
      </p:sp>
      <p:sp>
        <p:nvSpPr>
          <p:cNvPr id="9" name="Rectangle 8"/>
          <p:cNvSpPr/>
          <p:nvPr/>
        </p:nvSpPr>
        <p:spPr>
          <a:xfrm>
            <a:off x="1066800" y="5413200"/>
            <a:ext cx="5334000" cy="738664"/>
          </a:xfrm>
          <a:prstGeom prst="rect">
            <a:avLst/>
          </a:prstGeom>
        </p:spPr>
        <p:txBody>
          <a:bodyPr wrap="square">
            <a:spAutoFit/>
          </a:bodyPr>
          <a:lstStyle/>
          <a:p>
            <a:r>
              <a:rPr lang="en-US" sz="1400" b="1" dirty="0"/>
              <a:t>FIGURE </a:t>
            </a:r>
            <a:r>
              <a:rPr lang="en-US" sz="1400" b="1" dirty="0" smtClean="0"/>
              <a:t>9-2 </a:t>
            </a:r>
            <a:r>
              <a:rPr lang="en-US" sz="1400" dirty="0"/>
              <a:t>Mario’s shop uses two separate systems, so certain data must be entered twice. </a:t>
            </a:r>
            <a:r>
              <a:rPr lang="en-US" sz="1400" dirty="0" smtClean="0"/>
              <a:t>This redundancy </a:t>
            </a:r>
            <a:r>
              <a:rPr lang="en-US" sz="1400" dirty="0"/>
              <a:t>is </a:t>
            </a:r>
            <a:r>
              <a:rPr lang="en-US" sz="1400" dirty="0" smtClean="0"/>
              <a:t>inefficient </a:t>
            </a:r>
            <a:r>
              <a:rPr lang="en-US" sz="1400" dirty="0"/>
              <a:t>and can produce data </a:t>
            </a:r>
            <a:r>
              <a:rPr lang="en-US" sz="1400" dirty="0" smtClean="0"/>
              <a:t>errors.</a:t>
            </a:r>
            <a:endParaRPr lang="en-US" sz="1400" dirty="0"/>
          </a:p>
        </p:txBody>
      </p:sp>
      <p:sp>
        <p:nvSpPr>
          <p:cNvPr id="4" name="TextBox 3"/>
          <p:cNvSpPr txBox="1"/>
          <p:nvPr/>
        </p:nvSpPr>
        <p:spPr>
          <a:xfrm>
            <a:off x="1219200" y="1418126"/>
            <a:ext cx="2052870" cy="369332"/>
          </a:xfrm>
          <a:prstGeom prst="rect">
            <a:avLst/>
          </a:prstGeom>
          <a:noFill/>
        </p:spPr>
        <p:txBody>
          <a:bodyPr wrap="none" rtlCol="0">
            <a:spAutoFit/>
          </a:bodyPr>
          <a:lstStyle/>
          <a:p>
            <a:r>
              <a:rPr lang="en-US" dirty="0" smtClean="0"/>
              <a:t>Mario’s Auto Shop</a:t>
            </a:r>
            <a:endParaRPr lang="en-US" dirty="0"/>
          </a:p>
        </p:txBody>
      </p:sp>
      <p:sp>
        <p:nvSpPr>
          <p:cNvPr id="12" name="TextBox 11"/>
          <p:cNvSpPr txBox="1"/>
          <p:nvPr/>
        </p:nvSpPr>
        <p:spPr>
          <a:xfrm>
            <a:off x="5860862" y="1432414"/>
            <a:ext cx="2193934" cy="369332"/>
          </a:xfrm>
          <a:prstGeom prst="rect">
            <a:avLst/>
          </a:prstGeom>
          <a:noFill/>
        </p:spPr>
        <p:txBody>
          <a:bodyPr wrap="none" rtlCol="0">
            <a:spAutoFit/>
          </a:bodyPr>
          <a:lstStyle/>
          <a:p>
            <a:r>
              <a:rPr lang="en-US" dirty="0" smtClean="0"/>
              <a:t>Danica’s Auto Shop</a:t>
            </a:r>
            <a:endParaRPr lang="en-US" dirty="0"/>
          </a:p>
        </p:txBody>
      </p:sp>
      <p:sp>
        <p:nvSpPr>
          <p:cNvPr id="1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3" name="Picture 2" descr="This is a screenshot of two different systems. The screenshot comprises of two rectangular boxes overlapping each other. Starting from the top, the first box is labeled MECHANIC SYSTEM. There is a small box in the center, which is labeled MECHANIC. The following points are listed below the header:&#10;• Mechanic no.&#10;• Name&#10;• Pay rate&#10;• Hire date&#10;• Status&#10;• Insurance&#10;There is an excel sheet below the small box, which too is labeled MECHANIC. It consists of six columns. The content listed above are the headers of the columns.&#10;The second box is labeled JOB SYSTEM. There is a small box in the center, which is labeled JOB as well. The following content is listed below the header:&#10;• Job no.&#10;• Work code&#10;• Hours&#10;• Date&#10;• Mechanic no.&#10;• Name&#10;• Pay rate&#10;There is an excel sheet below the small box, which is labeled JOB as well. It consists of six columns. The content listed above are the headers of the columns.&#10;" title="FIGURE 9-2 Mario’s shop uses two separate systems, so certain data must be entered twice. This redundancy is inefficient and can produce data error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1738563"/>
            <a:ext cx="4136784" cy="3519237"/>
          </a:xfrm>
          <a:prstGeom prst="rect">
            <a:avLst/>
          </a:prstGeom>
        </p:spPr>
      </p:pic>
      <p:pic>
        <p:nvPicPr>
          <p:cNvPr id="5" name="Picture 4" descr="This is a screenshot of a shop operation system. It consists of two dialog boxes. Starting from above, the first dialog box is labeled SHOP OPERATING SYSTEM. It consists of two small dialog boxes. The box on the left is labeled MECHANIC. The following content below the header:&#10;• *&#10;• Mechanic no.&#10;• Name&#10;• Pay rate&#10;• Hire date&#10;• Status&#10;• Insurance&#10;The box on the right is labeled JOB. The following content is listed below the header:&#10;• *&#10;• Job no.&#10;• Work code&#10;• Hours&#10;• Date&#10;• Mechanic no.&#10;• Name&#10;• Pay rate&#10;The boxes are connected by a line.&#10;The second large dialog box is an excel sheet. It is labeled SHOP OPERATING SYSTEM as well. It consists of ten columns. Starting from the left, the headers of the columns read mechanic no., name, pay rate, hire date, status, insurance, job no., work code, hours, and date.&#10;" title="FIGURE 9-4 Danica’s SHOP OPERATIONS SYSTEM uses a database design, which avoids duplication. The data can be viewed as if it were one large table, regardless of where the data is stored physically."/>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07124" y="1810934"/>
            <a:ext cx="3479676" cy="1973363"/>
          </a:xfrm>
          <a:prstGeom prst="rect">
            <a:avLst/>
          </a:prstGeom>
        </p:spPr>
      </p:pic>
    </p:spTree>
    <p:extLst>
      <p:ext uri="{BB962C8B-B14F-4D97-AF65-F5344CB8AC3E}">
        <p14:creationId xmlns:p14="http://schemas.microsoft.com/office/powerpoint/2010/main" val="36526299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b="1" dirty="0" smtClean="0"/>
              <a:t>Is File Processing Still Important?</a:t>
            </a:r>
          </a:p>
          <a:p>
            <a:pPr lvl="1"/>
            <a:r>
              <a:rPr lang="en-US" dirty="0" smtClean="0"/>
              <a:t>Used by some companies to handle large volumes of structured data on a regular basis</a:t>
            </a:r>
          </a:p>
          <a:p>
            <a:pPr lvl="2"/>
            <a:r>
              <a:rPr lang="en-US" dirty="0" smtClean="0"/>
              <a:t>Cost-effective in certain situations</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7</a:t>
            </a:fld>
            <a:endParaRPr lang="en-US" dirty="0"/>
          </a:p>
        </p:txBody>
      </p:sp>
      <p:sp>
        <p:nvSpPr>
          <p:cNvPr id="2" name="Title 1"/>
          <p:cNvSpPr>
            <a:spLocks noGrp="1"/>
          </p:cNvSpPr>
          <p:nvPr>
            <p:ph type="title"/>
          </p:nvPr>
        </p:nvSpPr>
        <p:spPr/>
        <p:txBody>
          <a:bodyPr/>
          <a:lstStyle/>
          <a:p>
            <a:r>
              <a:rPr lang="en-US" dirty="0" smtClean="0"/>
              <a:t>Data Design Concepts </a:t>
            </a:r>
            <a:r>
              <a:rPr lang="en-US" sz="1400" dirty="0" smtClean="0"/>
              <a:t>(Cont. 3)</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8" name="Picture 7" descr="The figure consists of two tables. The table on the bottom-left corner is labeled transactions. It consists of 5 columns and 4 rows. Column 1 is titled transaction number, column 2 is titled customer number, column 3 is titled date, column 4 is titled code, and column 5 is titled amount.&#10;In row 2, column 1 reads 109823497, column 2 reads S3914, column 3 reads 11-03-2015, column 4 reads charge, and column 5 reads 110.50. &#10;In row 3, column 1 reads 210048576, column 2 reads S3914, column 3 reads 11-04-2015, column 4 reads return, and column 5 reads 23.98.&#10;In row 4, column 1 reads 994184424, column 2 reads X9810, column 3 reads 11-04-2015, column 4 reads charge, and column 5 reads 62.67. &#10;The table on the top-right corner is labeled customers. It consists of 3 columns and 2 rows. Column 1 is titled customer number, column 2 is titled due date, and column 3 is titled balance due.&#10;In row 2, column 1 reads S3914, column 2 reads 11-31-2015, and column 3 reads 86.52. &#10;In the table labeled transactions, rows 2 and 3 are circled. An arrow originates from the circle and points to the column that reads 86.52 in the table titled customers.&#10;There is an icon of a magnifying glass on the left side of the figure. An arrow originates from this icon and points to the table labeled customers.&#10;" title="FIGURE 9-4 A credit card company that posts thousands of daily transactions might consider a file processing op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1785" y="3201820"/>
            <a:ext cx="5965032" cy="2805471"/>
          </a:xfrm>
          <a:prstGeom prst="rect">
            <a:avLst/>
          </a:prstGeom>
        </p:spPr>
      </p:pic>
      <p:sp>
        <p:nvSpPr>
          <p:cNvPr id="3" name="Rectangle 2"/>
          <p:cNvSpPr/>
          <p:nvPr/>
        </p:nvSpPr>
        <p:spPr>
          <a:xfrm>
            <a:off x="130968" y="4419600"/>
            <a:ext cx="3148346" cy="954107"/>
          </a:xfrm>
          <a:prstGeom prst="rect">
            <a:avLst/>
          </a:prstGeom>
        </p:spPr>
        <p:txBody>
          <a:bodyPr wrap="square">
            <a:spAutoFit/>
          </a:bodyPr>
          <a:lstStyle/>
          <a:p>
            <a:r>
              <a:rPr lang="en-US" sz="1400" b="1" dirty="0"/>
              <a:t>FIGURE 9-4 </a:t>
            </a:r>
            <a:r>
              <a:rPr lang="en-US" sz="1400" dirty="0"/>
              <a:t>A credit card company that posts thousands of daily transactions might consider a file processing option.</a:t>
            </a:r>
          </a:p>
        </p:txBody>
      </p:sp>
    </p:spTree>
    <p:extLst>
      <p:ext uri="{BB962C8B-B14F-4D97-AF65-F5344CB8AC3E}">
        <p14:creationId xmlns:p14="http://schemas.microsoft.com/office/powerpoint/2010/main" val="11362231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r>
              <a:rPr lang="en-US" b="1" dirty="0"/>
              <a:t>The Database Environment</a:t>
            </a:r>
          </a:p>
          <a:p>
            <a:pPr lvl="1"/>
            <a:r>
              <a:rPr lang="en-US" b="1" dirty="0"/>
              <a:t>Database management system (DBMS)</a:t>
            </a:r>
            <a:r>
              <a:rPr lang="en-US" dirty="0"/>
              <a:t>: Collection of tools, features, and interfaces that enables users to add, update, manage, access, and analyze data</a:t>
            </a:r>
          </a:p>
          <a:p>
            <a:pPr lvl="1"/>
            <a:r>
              <a:rPr lang="en-US" dirty="0" smtClean="0"/>
              <a:t>DBMS advantages</a:t>
            </a:r>
            <a:endParaRPr lang="en-US" dirty="0"/>
          </a:p>
          <a:p>
            <a:pPr marL="1037844" lvl="2" indent="-342900">
              <a:buFont typeface="Arial" pitchFamily="34" charset="0"/>
              <a:buChar char="•"/>
            </a:pPr>
            <a:r>
              <a:rPr lang="en-US" dirty="0"/>
              <a:t>Scalability</a:t>
            </a:r>
            <a:r>
              <a:rPr lang="en-US" b="1" dirty="0"/>
              <a:t> </a:t>
            </a:r>
            <a:r>
              <a:rPr lang="en-US" b="1" dirty="0" smtClean="0"/>
              <a:t>- </a:t>
            </a:r>
            <a:r>
              <a:rPr lang="en-US" dirty="0" smtClean="0"/>
              <a:t>System </a:t>
            </a:r>
            <a:r>
              <a:rPr lang="en-US" dirty="0"/>
              <a:t>can be </a:t>
            </a:r>
            <a:r>
              <a:rPr lang="en-US" dirty="0" smtClean="0"/>
              <a:t>		    expanded</a:t>
            </a:r>
            <a:r>
              <a:rPr lang="en-US" dirty="0"/>
              <a:t>, modified, or downsized</a:t>
            </a:r>
          </a:p>
          <a:p>
            <a:pPr marL="1037844" lvl="2" indent="-342900">
              <a:buFont typeface="Arial" pitchFamily="34" charset="0"/>
              <a:buChar char="•"/>
            </a:pPr>
            <a:r>
              <a:rPr lang="en-US" b="1" dirty="0"/>
              <a:t>Economy of </a:t>
            </a:r>
            <a:r>
              <a:rPr lang="en-US" b="1" dirty="0" smtClean="0"/>
              <a:t>scale</a:t>
            </a:r>
          </a:p>
          <a:p>
            <a:pPr marL="1321308" lvl="3" indent="-342900">
              <a:buFont typeface="Arial" pitchFamily="34" charset="0"/>
              <a:buChar char="•"/>
            </a:pPr>
            <a:r>
              <a:rPr lang="en-US" dirty="0" smtClean="0"/>
              <a:t>Database </a:t>
            </a:r>
            <a:r>
              <a:rPr lang="en-US" dirty="0"/>
              <a:t>design allows better </a:t>
            </a:r>
            <a:r>
              <a:rPr lang="en-US" dirty="0" smtClean="0"/>
              <a:t>		       utilization </a:t>
            </a:r>
            <a:r>
              <a:rPr lang="en-US" dirty="0"/>
              <a:t>of hardware</a:t>
            </a:r>
          </a:p>
          <a:p>
            <a:pPr lvl="1"/>
            <a:endParaRPr lang="en-IN" dirty="0"/>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8</a:t>
            </a:fld>
            <a:endParaRPr lang="en-US" dirty="0"/>
          </a:p>
        </p:txBody>
      </p:sp>
      <p:sp>
        <p:nvSpPr>
          <p:cNvPr id="2" name="Title 1"/>
          <p:cNvSpPr>
            <a:spLocks noGrp="1"/>
          </p:cNvSpPr>
          <p:nvPr>
            <p:ph type="title"/>
          </p:nvPr>
        </p:nvSpPr>
        <p:spPr/>
        <p:txBody>
          <a:bodyPr rtlCol="0">
            <a:normAutofit/>
          </a:bodyPr>
          <a:lstStyle/>
          <a:p>
            <a:pPr>
              <a:defRPr/>
            </a:pPr>
            <a:r>
              <a:rPr lang="en-US" dirty="0"/>
              <a:t>Data Design Concepts </a:t>
            </a:r>
            <a:r>
              <a:rPr lang="en-US" sz="1400" dirty="0"/>
              <a:t>(Cont</a:t>
            </a:r>
            <a:r>
              <a:rPr lang="en-US" sz="1400" dirty="0" smtClean="0"/>
              <a:t>. 4)</a:t>
            </a:r>
          </a:p>
        </p:txBody>
      </p:sp>
      <p:sp>
        <p:nvSpPr>
          <p:cNvPr id="5"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pic>
        <p:nvPicPr>
          <p:cNvPr id="4" name="Picture 3" descr="The figure consists of a large circle labeled sales database. Four smaller circle overlap the large circle at four points on its circumference. In the clockwise direction, the small circles are labeled inventory system, order system, production system, and accounting system." title="Figure 9-5 In this example, a sales database can"/>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9021" t="3631" r="8784" b="3545"/>
          <a:stretch/>
        </p:blipFill>
        <p:spPr>
          <a:xfrm>
            <a:off x="5965031" y="3196788"/>
            <a:ext cx="3048001" cy="3010830"/>
          </a:xfrm>
          <a:prstGeom prst="rect">
            <a:avLst/>
          </a:prstGeom>
        </p:spPr>
      </p:pic>
      <p:sp>
        <p:nvSpPr>
          <p:cNvPr id="7" name="Rectangle 6"/>
          <p:cNvSpPr/>
          <p:nvPr/>
        </p:nvSpPr>
        <p:spPr>
          <a:xfrm>
            <a:off x="2590800" y="5684397"/>
            <a:ext cx="4572000" cy="523220"/>
          </a:xfrm>
          <a:prstGeom prst="rect">
            <a:avLst/>
          </a:prstGeom>
        </p:spPr>
        <p:txBody>
          <a:bodyPr>
            <a:spAutoFit/>
          </a:bodyPr>
          <a:lstStyle/>
          <a:p>
            <a:r>
              <a:rPr lang="en-US" sz="1400" b="1" dirty="0">
                <a:latin typeface="Arial" panose="020B0604020202020204" pitchFamily="34" charset="0"/>
                <a:cs typeface="Arial" panose="020B0604020202020204" pitchFamily="34" charset="0"/>
              </a:rPr>
              <a:t>Figure 9-5 </a:t>
            </a:r>
            <a:r>
              <a:rPr lang="en-US" sz="1400" dirty="0">
                <a:latin typeface="Arial" panose="020B0604020202020204" pitchFamily="34" charset="0"/>
                <a:cs typeface="Arial" panose="020B0604020202020204" pitchFamily="34" charset="0"/>
              </a:rPr>
              <a:t>In this example, a sales database can</a:t>
            </a:r>
          </a:p>
          <a:p>
            <a:r>
              <a:rPr lang="en-US" sz="1400" dirty="0">
                <a:latin typeface="Arial" panose="020B0604020202020204" pitchFamily="34" charset="0"/>
                <a:cs typeface="Arial" panose="020B0604020202020204" pitchFamily="34" charset="0"/>
              </a:rPr>
              <a:t>support four separate business systems.</a:t>
            </a:r>
          </a:p>
        </p:txBody>
      </p:sp>
    </p:spTree>
    <p:extLst>
      <p:ext uri="{BB962C8B-B14F-4D97-AF65-F5344CB8AC3E}">
        <p14:creationId xmlns:p14="http://schemas.microsoft.com/office/powerpoint/2010/main" val="28516425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marL="1037844" lvl="2" indent="-342900">
              <a:buFont typeface="Arial" pitchFamily="34" charset="0"/>
              <a:buChar char="•"/>
            </a:pPr>
            <a:r>
              <a:rPr lang="en-US" dirty="0"/>
              <a:t>Enterprise-wide application</a:t>
            </a:r>
            <a:endParaRPr lang="en-US" b="1" dirty="0"/>
          </a:p>
          <a:p>
            <a:pPr marL="1321308" lvl="3" indent="-342900">
              <a:buFont typeface="Arial" pitchFamily="34" charset="0"/>
              <a:buChar char="•"/>
            </a:pPr>
            <a:r>
              <a:rPr lang="en-US" dirty="0"/>
              <a:t>A </a:t>
            </a:r>
            <a:r>
              <a:rPr lang="en-US" b="1" dirty="0"/>
              <a:t>database administrator (DBA) </a:t>
            </a:r>
            <a:r>
              <a:rPr lang="en-US" dirty="0"/>
              <a:t>assesses overall requirements and maintains the database</a:t>
            </a:r>
          </a:p>
          <a:p>
            <a:pPr marL="1037844" lvl="2" indent="-342900">
              <a:buFont typeface="Arial" pitchFamily="34" charset="0"/>
              <a:buChar char="•"/>
            </a:pPr>
            <a:r>
              <a:rPr lang="en-US" dirty="0" smtClean="0"/>
              <a:t>Stronger </a:t>
            </a:r>
            <a:r>
              <a:rPr lang="en-US" dirty="0"/>
              <a:t>standards</a:t>
            </a:r>
          </a:p>
          <a:p>
            <a:pPr marL="1321308" lvl="3" indent="-342900">
              <a:buFont typeface="Arial" pitchFamily="34" charset="0"/>
              <a:buChar char="•"/>
            </a:pPr>
            <a:r>
              <a:rPr lang="en-US" dirty="0"/>
              <a:t>Standards for data names, formats, and documentation are followed uniformly throughout the organization</a:t>
            </a:r>
          </a:p>
          <a:p>
            <a:pPr lvl="2"/>
            <a:r>
              <a:rPr lang="en-US" dirty="0" smtClean="0"/>
              <a:t>Better security </a:t>
            </a:r>
          </a:p>
          <a:p>
            <a:pPr lvl="3"/>
            <a:r>
              <a:rPr lang="en-US" dirty="0" smtClean="0"/>
              <a:t>Only legitimate users can access the database </a:t>
            </a:r>
          </a:p>
          <a:p>
            <a:pPr lvl="3"/>
            <a:r>
              <a:rPr lang="en-US" dirty="0" smtClean="0"/>
              <a:t>Different users have different levels of access</a:t>
            </a:r>
          </a:p>
          <a:p>
            <a:pPr lvl="2"/>
            <a:r>
              <a:rPr lang="en-US" dirty="0" smtClean="0"/>
              <a:t>Data independence </a:t>
            </a:r>
          </a:p>
          <a:p>
            <a:pPr lvl="3"/>
            <a:r>
              <a:rPr lang="en-US" dirty="0" smtClean="0"/>
              <a:t>Systems that interact with a DBMS are relatively independent of how physical data is maintained</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9</a:t>
            </a:fld>
            <a:endParaRPr lang="en-US" dirty="0"/>
          </a:p>
        </p:txBody>
      </p:sp>
      <p:sp>
        <p:nvSpPr>
          <p:cNvPr id="2" name="Title 1"/>
          <p:cNvSpPr>
            <a:spLocks noGrp="1"/>
          </p:cNvSpPr>
          <p:nvPr>
            <p:ph type="title"/>
          </p:nvPr>
        </p:nvSpPr>
        <p:spPr/>
        <p:txBody>
          <a:bodyPr/>
          <a:lstStyle/>
          <a:p>
            <a:r>
              <a:rPr lang="en-US" dirty="0" smtClean="0"/>
              <a:t>Data Design Concepts </a:t>
            </a:r>
            <a:r>
              <a:rPr lang="en-US" sz="1400" dirty="0" smtClean="0"/>
              <a:t>(Cont. 5)</a:t>
            </a:r>
          </a:p>
        </p:txBody>
      </p:sp>
      <p:sp>
        <p:nvSpPr>
          <p:cNvPr id="7" name="Footer Placeholder 1"/>
          <p:cNvSpPr txBox="1">
            <a:spLocks/>
          </p:cNvSpPr>
          <p:nvPr/>
        </p:nvSpPr>
        <p:spPr>
          <a:xfrm>
            <a:off x="3754681" y="6407944"/>
            <a:ext cx="4759241"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1000" dirty="0" smtClean="0">
                <a:latin typeface="Times New Roman" panose="02020603050405020304" pitchFamily="18" charset="0"/>
                <a:cs typeface="Times New Roman" panose="02020603050405020304" pitchFamily="18" charset="0"/>
              </a:rPr>
              <a:t>Copyright ©2017 Cengage Learning. All Rights Reserved. May not be scanned, copied or duplicated, or posted to a publicly accessible website, in whole or in part.</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2350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NULL"/></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3932</TotalTime>
  <Words>5147</Words>
  <Application>Microsoft Office PowerPoint</Application>
  <PresentationFormat>On-screen Show (4:3)</PresentationFormat>
  <Paragraphs>474</Paragraphs>
  <Slides>57</Slides>
  <Notes>57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57</vt:i4>
      </vt:variant>
    </vt:vector>
  </HeadingPairs>
  <TitlesOfParts>
    <vt:vector size="65" baseType="lpstr">
      <vt:lpstr>Arial</vt:lpstr>
      <vt:lpstr>Calibri</vt:lpstr>
      <vt:lpstr>Lucida Sans Unicode</vt:lpstr>
      <vt:lpstr>Times New Roman</vt:lpstr>
      <vt:lpstr>Verdana</vt:lpstr>
      <vt:lpstr>Wingdings 2</vt:lpstr>
      <vt:lpstr>Wingdings 3</vt:lpstr>
      <vt:lpstr>Concourse</vt:lpstr>
      <vt:lpstr>Systems Analysis and Design  11th Edition</vt:lpstr>
      <vt:lpstr>Chapter Objectives </vt:lpstr>
      <vt:lpstr>Chapter Objectives (Cont.)</vt:lpstr>
      <vt:lpstr>Data Design Concepts</vt:lpstr>
      <vt:lpstr>Data Design Concepts (Cont. 1)</vt:lpstr>
      <vt:lpstr>Data Design Concepts (Cont. 2)</vt:lpstr>
      <vt:lpstr>Data Design Concepts (Cont. 3)</vt:lpstr>
      <vt:lpstr>Data Design Concepts (Cont. 4)</vt:lpstr>
      <vt:lpstr>Data Design Concepts (Cont. 5)</vt:lpstr>
      <vt:lpstr>DBMS Components</vt:lpstr>
      <vt:lpstr>DBMS Components (Cont.)</vt:lpstr>
      <vt:lpstr>Web-Based Data Design</vt:lpstr>
      <vt:lpstr>Web-Based Data Design (Cont. 1)</vt:lpstr>
      <vt:lpstr>Web-Based Data Design (Cont. 2)</vt:lpstr>
      <vt:lpstr>Data Design Terms</vt:lpstr>
      <vt:lpstr>Data Design Terms (Cont. 1)</vt:lpstr>
      <vt:lpstr>Data Design Terms (Cont. 2)</vt:lpstr>
      <vt:lpstr>Entity-Relationship Diagrams</vt:lpstr>
      <vt:lpstr>Entity-Relationship Diagrams (Cont. 1)</vt:lpstr>
      <vt:lpstr>Entity-Relationship Diagrams (Cont. 2)</vt:lpstr>
      <vt:lpstr>Entity-Relationship Diagrams (Cont. 3)</vt:lpstr>
      <vt:lpstr>Entity-Relationship Diagrams (Cont. 4)</vt:lpstr>
      <vt:lpstr>Entity-Relationship Diagrams (Cont. 5)</vt:lpstr>
      <vt:lpstr>Entity-Relationship Diagrams (Cont. 6)</vt:lpstr>
      <vt:lpstr>Entity-Relationship Diagrams (Cont. 7)</vt:lpstr>
      <vt:lpstr>Data Normalization</vt:lpstr>
      <vt:lpstr>Data Normalization (Cont. 1)</vt:lpstr>
      <vt:lpstr>Data Normalization (Cont. 2)</vt:lpstr>
      <vt:lpstr>Data Normalization (Cont. 3)</vt:lpstr>
      <vt:lpstr>Data Normalization (Cont. 4)</vt:lpstr>
      <vt:lpstr>Data Normalization (Cont. 5)</vt:lpstr>
      <vt:lpstr>Data Normalization (Cont. 6)</vt:lpstr>
      <vt:lpstr>Data Normalization (Cont. 7)</vt:lpstr>
      <vt:lpstr>Data Normalization (Cont. 8)</vt:lpstr>
      <vt:lpstr>Two Real-World Examples</vt:lpstr>
      <vt:lpstr>Two Real-World Examples (Cont. 1)</vt:lpstr>
      <vt:lpstr>Two Real-World Examples (Cont. 2)</vt:lpstr>
      <vt:lpstr>Two Real-World Examples (Cont. 3)</vt:lpstr>
      <vt:lpstr>Two Real-World Examples (Cont. 4)</vt:lpstr>
      <vt:lpstr>Two Real-World Examples (Cont. 5)</vt:lpstr>
      <vt:lpstr>Two Real-World Examples (Cont. 6)</vt:lpstr>
      <vt:lpstr>Using Codes</vt:lpstr>
      <vt:lpstr>Using Codes (Cont. 1)</vt:lpstr>
      <vt:lpstr>Using Codes (Cont. 2)</vt:lpstr>
      <vt:lpstr>Using Codes (Cont. 3)</vt:lpstr>
      <vt:lpstr>Using Codes (Cont. 4)</vt:lpstr>
      <vt:lpstr>Using Codes (Cont. 5)</vt:lpstr>
      <vt:lpstr>Data Storage and Access</vt:lpstr>
      <vt:lpstr>Data Storage and Access (Cont. 1)</vt:lpstr>
      <vt:lpstr>Data Storage and Access (Cont. 2)</vt:lpstr>
      <vt:lpstr>Data Storage and Access (Cont. 3)</vt:lpstr>
      <vt:lpstr>Data Storage and Access (Cont. 4)</vt:lpstr>
      <vt:lpstr>Data Storage and Access (Cont. 5)</vt:lpstr>
      <vt:lpstr>Data Control</vt:lpstr>
      <vt:lpstr>Chapter Summary</vt:lpstr>
      <vt:lpstr>Chapter Summary (Cont. 1)</vt:lpstr>
      <vt:lpstr>Chapter Summary (Cont. 2)</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renger</dc:creator>
  <cp:lastModifiedBy>Bhavana Balaji</cp:lastModifiedBy>
  <cp:revision>356</cp:revision>
  <dcterms:created xsi:type="dcterms:W3CDTF">2009-02-03T18:32:10Z</dcterms:created>
  <dcterms:modified xsi:type="dcterms:W3CDTF">2015-12-10T11:18:10Z</dcterms:modified>
</cp:coreProperties>
</file>

<file path=docProps/thumbnail.jpeg>
</file>